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2" r:id="rId3"/>
    <p:sldId id="265" r:id="rId4"/>
    <p:sldId id="266" r:id="rId5"/>
    <p:sldId id="267" r:id="rId6"/>
    <p:sldId id="268" r:id="rId7"/>
    <p:sldId id="264" r:id="rId8"/>
    <p:sldId id="261"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612" autoAdjust="0"/>
  </p:normalViewPr>
  <p:slideViewPr>
    <p:cSldViewPr snapToObjects="1">
      <p:cViewPr varScale="1">
        <p:scale>
          <a:sx n="69" d="100"/>
          <a:sy n="69" d="100"/>
        </p:scale>
        <p:origin x="1398"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63EB5-40BB-4D9E-879B-075C19275A6A}" type="datetimeFigureOut">
              <a:rPr lang="nb-NO" smtClean="0"/>
              <a:t>19.11.2020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D3B40-BE3B-44A9-A444-90E9EF746E67}" type="slidenum">
              <a:rPr lang="nb-NO" smtClean="0"/>
              <a:t>‹#›</a:t>
            </a:fld>
            <a:endParaRPr lang="nb-NO"/>
          </a:p>
        </p:txBody>
      </p:sp>
    </p:spTree>
    <p:extLst>
      <p:ext uri="{BB962C8B-B14F-4D97-AF65-F5344CB8AC3E}">
        <p14:creationId xmlns:p14="http://schemas.microsoft.com/office/powerpoint/2010/main" val="251032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harmacovigilanceanalytics.com/glossary/signa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Thank</a:t>
            </a:r>
            <a:r>
              <a:rPr lang="nb-NO" dirty="0"/>
              <a:t> </a:t>
            </a:r>
            <a:r>
              <a:rPr lang="nb-NO" dirty="0" err="1"/>
              <a:t>you</a:t>
            </a:r>
            <a:r>
              <a:rPr lang="nb-NO" dirty="0"/>
              <a:t>... For </a:t>
            </a:r>
            <a:r>
              <a:rPr lang="nb-NO" dirty="0" err="1"/>
              <a:t>the</a:t>
            </a:r>
            <a:r>
              <a:rPr lang="nb-NO" dirty="0"/>
              <a:t> </a:t>
            </a:r>
            <a:r>
              <a:rPr lang="nb-NO" dirty="0" err="1"/>
              <a:t>introduction</a:t>
            </a:r>
            <a:r>
              <a:rPr lang="nb-NO" dirty="0"/>
              <a:t>. </a:t>
            </a:r>
            <a:r>
              <a:rPr lang="nb-NO" dirty="0" err="1"/>
              <a:t>Also</a:t>
            </a:r>
            <a:r>
              <a:rPr lang="nb-NO" dirty="0"/>
              <a:t> </a:t>
            </a:r>
            <a:r>
              <a:rPr lang="nb-NO" dirty="0" err="1"/>
              <a:t>thank</a:t>
            </a:r>
            <a:r>
              <a:rPr lang="nb-NO" dirty="0"/>
              <a:t> </a:t>
            </a:r>
            <a:r>
              <a:rPr lang="nb-NO" dirty="0" err="1"/>
              <a:t>you</a:t>
            </a:r>
            <a:r>
              <a:rPr lang="nb-NO" dirty="0"/>
              <a:t> to </a:t>
            </a:r>
            <a:r>
              <a:rPr lang="nb-NO" dirty="0" err="1"/>
              <a:t>the</a:t>
            </a:r>
            <a:r>
              <a:rPr lang="nb-NO" dirty="0"/>
              <a:t> WHO and </a:t>
            </a:r>
            <a:r>
              <a:rPr lang="nb-NO" dirty="0" err="1"/>
              <a:t>the</a:t>
            </a:r>
            <a:r>
              <a:rPr lang="nb-NO" dirty="0"/>
              <a:t> UMC for </a:t>
            </a:r>
            <a:r>
              <a:rPr lang="nb-NO" dirty="0" err="1"/>
              <a:t>having</a:t>
            </a:r>
            <a:r>
              <a:rPr lang="nb-NO" dirty="0"/>
              <a:t> </a:t>
            </a:r>
            <a:r>
              <a:rPr lang="nb-NO" dirty="0" err="1"/>
              <a:t>me</a:t>
            </a:r>
            <a:r>
              <a:rPr lang="nb-NO" dirty="0"/>
              <a:t> </a:t>
            </a:r>
            <a:r>
              <a:rPr lang="nb-NO" dirty="0" err="1"/>
              <a:t>here</a:t>
            </a:r>
            <a:r>
              <a:rPr lang="nb-NO" dirty="0"/>
              <a:t>. As ... </a:t>
            </a:r>
            <a:r>
              <a:rPr lang="nb-NO" dirty="0" err="1"/>
              <a:t>said</a:t>
            </a:r>
            <a:r>
              <a:rPr lang="nb-NO" dirty="0"/>
              <a:t>, my </a:t>
            </a:r>
            <a:r>
              <a:rPr lang="nb-NO" dirty="0" err="1"/>
              <a:t>name</a:t>
            </a:r>
            <a:r>
              <a:rPr lang="nb-NO" dirty="0"/>
              <a:t> is André, I </a:t>
            </a:r>
            <a:r>
              <a:rPr lang="nb-NO" dirty="0" err="1"/>
              <a:t>work</a:t>
            </a:r>
            <a:r>
              <a:rPr lang="nb-NO" dirty="0"/>
              <a:t> for </a:t>
            </a:r>
            <a:r>
              <a:rPr lang="nb-NO" dirty="0" err="1"/>
              <a:t>the</a:t>
            </a:r>
            <a:r>
              <a:rPr lang="nb-NO" dirty="0"/>
              <a:t> </a:t>
            </a:r>
            <a:r>
              <a:rPr lang="nb-NO" dirty="0" err="1"/>
              <a:t>NoMA</a:t>
            </a:r>
            <a:r>
              <a:rPr lang="nb-NO" dirty="0"/>
              <a:t> and </a:t>
            </a:r>
            <a:r>
              <a:rPr lang="nb-NO" dirty="0" err="1"/>
              <a:t>are</a:t>
            </a:r>
            <a:r>
              <a:rPr lang="nb-NO" dirty="0"/>
              <a:t> </a:t>
            </a:r>
            <a:r>
              <a:rPr lang="nb-NO" dirty="0" err="1"/>
              <a:t>here</a:t>
            </a:r>
            <a:r>
              <a:rPr lang="nb-NO" dirty="0"/>
              <a:t> to tell </a:t>
            </a:r>
            <a:r>
              <a:rPr lang="nb-NO" dirty="0" err="1"/>
              <a:t>you</a:t>
            </a:r>
            <a:r>
              <a:rPr lang="nb-NO" dirty="0"/>
              <a:t> </a:t>
            </a:r>
            <a:r>
              <a:rPr lang="nb-NO" dirty="0" err="1"/>
              <a:t>very</a:t>
            </a:r>
            <a:r>
              <a:rPr lang="nb-NO" dirty="0"/>
              <a:t> </a:t>
            </a:r>
            <a:r>
              <a:rPr lang="nb-NO" dirty="0" err="1"/>
              <a:t>shortly</a:t>
            </a:r>
            <a:r>
              <a:rPr lang="nb-NO" dirty="0"/>
              <a:t> </a:t>
            </a:r>
            <a:r>
              <a:rPr lang="nb-NO" dirty="0" err="1"/>
              <a:t>about</a:t>
            </a:r>
            <a:r>
              <a:rPr lang="nb-NO" dirty="0"/>
              <a:t> </a:t>
            </a:r>
            <a:r>
              <a:rPr lang="nb-NO" dirty="0" err="1"/>
              <a:t>one</a:t>
            </a:r>
            <a:r>
              <a:rPr lang="nb-NO" dirty="0"/>
              <a:t> </a:t>
            </a:r>
            <a:r>
              <a:rPr lang="nb-NO" dirty="0" err="1"/>
              <a:t>of</a:t>
            </a:r>
            <a:r>
              <a:rPr lang="nb-NO" dirty="0"/>
              <a:t> </a:t>
            </a:r>
            <a:r>
              <a:rPr lang="nb-NO" dirty="0" err="1"/>
              <a:t>our</a:t>
            </a:r>
            <a:r>
              <a:rPr lang="nb-NO" dirty="0"/>
              <a:t> PV </a:t>
            </a:r>
            <a:r>
              <a:rPr lang="nb-NO" dirty="0" err="1"/>
              <a:t>success</a:t>
            </a:r>
            <a:r>
              <a:rPr lang="nb-NO" dirty="0"/>
              <a:t> </a:t>
            </a:r>
            <a:r>
              <a:rPr lang="nb-NO" dirty="0" err="1"/>
              <a:t>stories</a:t>
            </a:r>
            <a:r>
              <a:rPr lang="nb-NO" dirty="0"/>
              <a:t>, </a:t>
            </a:r>
            <a:r>
              <a:rPr lang="nb-NO" dirty="0" err="1"/>
              <a:t>which</a:t>
            </a:r>
            <a:r>
              <a:rPr lang="nb-NO" dirty="0"/>
              <a:t> is </a:t>
            </a:r>
            <a:r>
              <a:rPr lang="nb-NO" dirty="0" err="1"/>
              <a:t>implementing</a:t>
            </a:r>
            <a:r>
              <a:rPr lang="nb-NO" dirty="0"/>
              <a:t> </a:t>
            </a:r>
            <a:r>
              <a:rPr lang="nb-NO" dirty="0" err="1"/>
              <a:t>Vigilyze</a:t>
            </a:r>
            <a:r>
              <a:rPr lang="nb-NO" dirty="0"/>
              <a:t> as </a:t>
            </a:r>
            <a:r>
              <a:rPr lang="nb-NO" dirty="0" err="1"/>
              <a:t>our</a:t>
            </a:r>
            <a:r>
              <a:rPr lang="nb-NO" dirty="0"/>
              <a:t> </a:t>
            </a:r>
            <a:r>
              <a:rPr lang="nb-NO" dirty="0" err="1"/>
              <a:t>main</a:t>
            </a:r>
            <a:r>
              <a:rPr lang="nb-NO" dirty="0"/>
              <a:t> </a:t>
            </a:r>
            <a:r>
              <a:rPr lang="nb-NO" dirty="0" err="1"/>
              <a:t>tool</a:t>
            </a:r>
            <a:r>
              <a:rPr lang="nb-NO" dirty="0"/>
              <a:t> for </a:t>
            </a:r>
            <a:r>
              <a:rPr lang="nb-NO" dirty="0" err="1"/>
              <a:t>national</a:t>
            </a:r>
            <a:r>
              <a:rPr lang="nb-NO" dirty="0"/>
              <a:t> signal </a:t>
            </a:r>
            <a:r>
              <a:rPr lang="nb-NO" dirty="0" err="1"/>
              <a:t>detection</a:t>
            </a:r>
            <a:r>
              <a:rPr lang="nb-NO" dirty="0"/>
              <a:t> in Norway. </a:t>
            </a:r>
          </a:p>
        </p:txBody>
      </p:sp>
      <p:sp>
        <p:nvSpPr>
          <p:cNvPr id="4" name="Plassholder for lysbildenummer 3"/>
          <p:cNvSpPr>
            <a:spLocks noGrp="1"/>
          </p:cNvSpPr>
          <p:nvPr>
            <p:ph type="sldNum" sz="quarter" idx="5"/>
          </p:nvPr>
        </p:nvSpPr>
        <p:spPr/>
        <p:txBody>
          <a:bodyPr/>
          <a:lstStyle/>
          <a:p>
            <a:fld id="{AACD3B40-BE3B-44A9-A444-90E9EF746E67}" type="slidenum">
              <a:rPr lang="nb-NO" smtClean="0"/>
              <a:t>1</a:t>
            </a:fld>
            <a:endParaRPr lang="nb-NO"/>
          </a:p>
        </p:txBody>
      </p:sp>
    </p:spTree>
    <p:extLst>
      <p:ext uri="{BB962C8B-B14F-4D97-AF65-F5344CB8AC3E}">
        <p14:creationId xmlns:p14="http://schemas.microsoft.com/office/powerpoint/2010/main" val="159785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a:solidFill>
                  <a:schemeClr val="tx1"/>
                </a:solidFill>
                <a:effectLst/>
                <a:latin typeface="+mn-lt"/>
                <a:ea typeface="+mn-ea"/>
                <a:cs typeface="+mn-cs"/>
              </a:rPr>
              <a:t>NoMA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receives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approximately</a:t>
            </a:r>
            <a:r>
              <a:rPr lang="nb-NO" sz="1200" kern="1200" dirty="0">
                <a:solidFill>
                  <a:schemeClr val="tx1"/>
                </a:solidFill>
                <a:effectLst/>
                <a:latin typeface="+mn-lt"/>
                <a:ea typeface="+mn-ea"/>
                <a:cs typeface="+mn-cs"/>
              </a:rPr>
              <a:t> 6000 </a:t>
            </a:r>
            <a:r>
              <a:rPr lang="nb-NO" sz="1200" kern="1200" dirty="0" err="1">
                <a:solidFill>
                  <a:schemeClr val="tx1"/>
                </a:solidFill>
                <a:effectLst/>
                <a:latin typeface="+mn-lt"/>
                <a:ea typeface="+mn-ea"/>
                <a:cs typeface="+mn-cs"/>
              </a:rPr>
              <a:t>individual</a:t>
            </a:r>
            <a:r>
              <a:rPr lang="nb-NO" sz="1200" kern="1200" dirty="0">
                <a:solidFill>
                  <a:schemeClr val="tx1"/>
                </a:solidFill>
                <a:effectLst/>
                <a:latin typeface="+mn-lt"/>
                <a:ea typeface="+mn-ea"/>
                <a:cs typeface="+mn-cs"/>
              </a:rPr>
              <a:t> case </a:t>
            </a:r>
            <a:r>
              <a:rPr lang="nb-NO" sz="1200" kern="1200" dirty="0" err="1">
                <a:solidFill>
                  <a:schemeClr val="tx1"/>
                </a:solidFill>
                <a:effectLst/>
                <a:latin typeface="+mn-lt"/>
                <a:ea typeface="+mn-ea"/>
                <a:cs typeface="+mn-cs"/>
              </a:rPr>
              <a:t>safety</a:t>
            </a:r>
            <a:r>
              <a:rPr lang="nb-NO" sz="1200" kern="1200" dirty="0">
                <a:solidFill>
                  <a:schemeClr val="tx1"/>
                </a:solidFill>
                <a:effectLst/>
                <a:latin typeface="+mn-lt"/>
                <a:ea typeface="+mn-ea"/>
                <a:cs typeface="+mn-cs"/>
              </a:rPr>
              <a:t> reports </a:t>
            </a:r>
            <a:r>
              <a:rPr lang="nb-NO" sz="1200" kern="1200" dirty="0" err="1">
                <a:solidFill>
                  <a:schemeClr val="tx1"/>
                </a:solidFill>
                <a:effectLst/>
                <a:latin typeface="+mn-lt"/>
                <a:ea typeface="+mn-ea"/>
                <a:cs typeface="+mn-cs"/>
              </a:rPr>
              <a:t>every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year</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probably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countries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here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might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receive</a:t>
            </a:r>
            <a:r>
              <a:rPr lang="nb-NO" sz="1200" kern="1200" dirty="0">
                <a:solidFill>
                  <a:schemeClr val="tx1"/>
                </a:solidFill>
                <a:effectLst/>
                <a:latin typeface="+mn-lt"/>
                <a:ea typeface="+mn-ea"/>
                <a:cs typeface="+mn-cs"/>
              </a:rPr>
              <a:t> more or less, </a:t>
            </a:r>
            <a:r>
              <a:rPr lang="nb-NO" sz="1200" kern="1200" dirty="0" err="1">
                <a:solidFill>
                  <a:schemeClr val="tx1"/>
                </a:solidFill>
                <a:effectLst/>
                <a:latin typeface="+mn-lt"/>
                <a:ea typeface="+mn-ea"/>
                <a:cs typeface="+mn-cs"/>
              </a:rPr>
              <a:t>but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found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was</a:t>
            </a:r>
            <a:r>
              <a:rPr lang="nb-NO" sz="1200" kern="1200" dirty="0">
                <a:solidFill>
                  <a:schemeClr val="tx1"/>
                </a:solidFill>
                <a:effectLst/>
                <a:latin typeface="+mn-lt"/>
                <a:ea typeface="+mn-ea"/>
                <a:cs typeface="+mn-cs"/>
              </a:rPr>
              <a:t> an underlying </a:t>
            </a:r>
            <a:r>
              <a:rPr lang="nb-NO" sz="1200" kern="1200" dirty="0" err="1">
                <a:solidFill>
                  <a:schemeClr val="tx1"/>
                </a:solidFill>
                <a:effectLst/>
                <a:latin typeface="+mn-lt"/>
                <a:ea typeface="+mn-ea"/>
                <a:cs typeface="+mn-cs"/>
              </a:rPr>
              <a:t>potential</a:t>
            </a:r>
            <a:r>
              <a:rPr lang="nb-NO" sz="1200" kern="1200" dirty="0">
                <a:solidFill>
                  <a:schemeClr val="tx1"/>
                </a:solidFill>
                <a:effectLst/>
                <a:latin typeface="+mn-lt"/>
                <a:ea typeface="+mn-ea"/>
                <a:cs typeface="+mn-cs"/>
              </a:rPr>
              <a:t> for signal </a:t>
            </a:r>
            <a:r>
              <a:rPr lang="nb-NO" sz="1200" kern="1200" dirty="0" err="1">
                <a:solidFill>
                  <a:schemeClr val="tx1"/>
                </a:solidFill>
                <a:effectLst/>
                <a:latin typeface="+mn-lt"/>
                <a:ea typeface="+mn-ea"/>
                <a:cs typeface="+mn-cs"/>
              </a:rPr>
              <a:t>detection</a:t>
            </a:r>
            <a:r>
              <a:rPr lang="nb-NO" sz="1200" kern="1200" dirty="0">
                <a:solidFill>
                  <a:schemeClr val="tx1"/>
                </a:solidFill>
                <a:effectLst/>
                <a:latin typeface="+mn-lt"/>
                <a:ea typeface="+mn-ea"/>
                <a:cs typeface="+mn-cs"/>
              </a:rPr>
              <a:t> in Norway from ADR reports, </a:t>
            </a:r>
            <a:r>
              <a:rPr lang="nb-NO" sz="1200" kern="1200" dirty="0" err="1">
                <a:solidFill>
                  <a:schemeClr val="tx1"/>
                </a:solidFill>
                <a:effectLst/>
                <a:latin typeface="+mn-lt"/>
                <a:ea typeface="+mn-ea"/>
                <a:cs typeface="+mn-cs"/>
              </a:rPr>
              <a:t>but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had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some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challenges</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barriers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before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implementing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Vigilyze</a:t>
            </a:r>
            <a:r>
              <a:rPr lang="nb-NO" sz="1200" kern="1200" dirty="0">
                <a:solidFill>
                  <a:schemeClr val="tx1"/>
                </a:solidFill>
                <a:effectLst/>
                <a:latin typeface="+mn-lt"/>
                <a:ea typeface="+mn-ea"/>
                <a:cs typeface="+mn-cs"/>
              </a:rPr>
              <a: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One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challenges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was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tools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had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before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both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slow</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very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little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user-friendly</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generating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data. The </a:t>
            </a:r>
            <a:r>
              <a:rPr lang="nb-NO" sz="1200" kern="1200" dirty="0" err="1">
                <a:solidFill>
                  <a:schemeClr val="tx1"/>
                </a:solidFill>
                <a:effectLst/>
                <a:latin typeface="+mn-lt"/>
                <a:ea typeface="+mn-ea"/>
                <a:cs typeface="+mn-cs"/>
              </a:rPr>
              <a:t>tools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used </a:t>
            </a:r>
            <a:r>
              <a:rPr lang="nb-NO" sz="1200" kern="1200" dirty="0" err="1">
                <a:solidFill>
                  <a:schemeClr val="tx1"/>
                </a:solidFill>
                <a:effectLst/>
                <a:latin typeface="+mn-lt"/>
                <a:ea typeface="+mn-ea"/>
                <a:cs typeface="+mn-cs"/>
              </a:rPr>
              <a:t>took</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some</a:t>
            </a:r>
            <a:r>
              <a:rPr lang="nb-NO" sz="1200" kern="1200" dirty="0">
                <a:solidFill>
                  <a:schemeClr val="tx1"/>
                </a:solidFill>
                <a:effectLst/>
                <a:latin typeface="+mn-lt"/>
                <a:ea typeface="+mn-ea"/>
                <a:cs typeface="+mn-cs"/>
              </a:rPr>
              <a:t> time </a:t>
            </a:r>
            <a:r>
              <a:rPr lang="nb-NO" sz="1200" kern="1200" dirty="0" err="1">
                <a:solidFill>
                  <a:schemeClr val="tx1"/>
                </a:solidFill>
                <a:effectLst/>
                <a:latin typeface="+mn-lt"/>
                <a:ea typeface="+mn-ea"/>
                <a:cs typeface="+mn-cs"/>
              </a:rPr>
              <a:t>before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they</a:t>
            </a:r>
            <a:r>
              <a:rPr lang="nb-NO" sz="1200" kern="1200" dirty="0">
                <a:solidFill>
                  <a:schemeClr val="tx1"/>
                </a:solidFill>
                <a:effectLst/>
                <a:latin typeface="+mn-lt"/>
                <a:ea typeface="+mn-ea"/>
                <a:cs typeface="+mn-cs"/>
              </a:rPr>
              <a:t> gave </a:t>
            </a:r>
            <a:r>
              <a:rPr lang="nb-NO" sz="1200" kern="1200" dirty="0" err="1">
                <a:solidFill>
                  <a:schemeClr val="tx1"/>
                </a:solidFill>
                <a:effectLst/>
                <a:latin typeface="+mn-lt"/>
                <a:ea typeface="+mn-ea"/>
                <a:cs typeface="+mn-cs"/>
              </a:rPr>
              <a:t>you</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results</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Signal </a:t>
            </a:r>
            <a:r>
              <a:rPr lang="nb-NO" sz="1200" kern="1200" dirty="0" err="1">
                <a:solidFill>
                  <a:schemeClr val="tx1"/>
                </a:solidFill>
                <a:effectLst/>
                <a:latin typeface="+mn-lt"/>
                <a:ea typeface="+mn-ea"/>
                <a:cs typeface="+mn-cs"/>
              </a:rPr>
              <a:t>detectin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tools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usually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developed</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industry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users</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adapted</a:t>
            </a:r>
            <a:r>
              <a:rPr lang="nb-NO" sz="1200" kern="1200" dirty="0">
                <a:solidFill>
                  <a:schemeClr val="tx1"/>
                </a:solidFill>
                <a:effectLst/>
                <a:latin typeface="+mn-lt"/>
                <a:ea typeface="+mn-ea"/>
                <a:cs typeface="+mn-cs"/>
              </a:rPr>
              <a:t> to </a:t>
            </a:r>
            <a:r>
              <a:rPr lang="nb-NO" sz="1200" kern="1200" dirty="0" err="1">
                <a:solidFill>
                  <a:schemeClr val="tx1"/>
                </a:solidFill>
                <a:effectLst/>
                <a:latin typeface="+mn-lt"/>
                <a:ea typeface="+mn-ea"/>
                <a:cs typeface="+mn-cs"/>
              </a:rPr>
              <a:t>fit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their</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needs</a:t>
            </a:r>
            <a:r>
              <a:rPr lang="nb-NO" sz="1200" kern="1200" dirty="0">
                <a:solidFill>
                  <a:schemeClr val="tx1"/>
                </a:solidFill>
                <a:effectLst/>
                <a:latin typeface="+mn-lt"/>
                <a:ea typeface="+mn-ea"/>
                <a:cs typeface="+mn-cs"/>
              </a:rPr>
              <a:t>. The </a:t>
            </a:r>
            <a:r>
              <a:rPr lang="nb-NO" sz="1200" kern="1200" dirty="0" err="1">
                <a:solidFill>
                  <a:schemeClr val="tx1"/>
                </a:solidFill>
                <a:effectLst/>
                <a:latin typeface="+mn-lt"/>
                <a:ea typeface="+mn-ea"/>
                <a:cs typeface="+mn-cs"/>
              </a:rPr>
              <a:t>difference</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our</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needs</a:t>
            </a:r>
            <a:r>
              <a:rPr lang="nb-NO" sz="1200" kern="1200" dirty="0">
                <a:solidFill>
                  <a:schemeClr val="tx1"/>
                </a:solidFill>
                <a:effectLst/>
                <a:latin typeface="+mn-lt"/>
                <a:ea typeface="+mn-ea"/>
                <a:cs typeface="+mn-cs"/>
              </a:rPr>
              <a:t> is </a:t>
            </a:r>
            <a:r>
              <a:rPr lang="nb-NO" sz="1200" kern="1200" dirty="0" err="1">
                <a:solidFill>
                  <a:schemeClr val="tx1"/>
                </a:solidFill>
                <a:effectLst/>
                <a:latin typeface="+mn-lt"/>
                <a:ea typeface="+mn-ea"/>
                <a:cs typeface="+mn-cs"/>
              </a:rPr>
              <a:t>that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pharmaceutical</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companies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only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needs</a:t>
            </a:r>
            <a:r>
              <a:rPr lang="nb-NO" sz="1200" kern="1200" dirty="0">
                <a:solidFill>
                  <a:schemeClr val="tx1"/>
                </a:solidFill>
                <a:effectLst/>
                <a:latin typeface="+mn-lt"/>
                <a:ea typeface="+mn-ea"/>
                <a:cs typeface="+mn-cs"/>
              </a:rPr>
              <a:t> to monitor a </a:t>
            </a:r>
            <a:r>
              <a:rPr lang="nb-NO" sz="1200" kern="1200" dirty="0" err="1">
                <a:solidFill>
                  <a:schemeClr val="tx1"/>
                </a:solidFill>
                <a:effectLst/>
                <a:latin typeface="+mn-lt"/>
                <a:ea typeface="+mn-ea"/>
                <a:cs typeface="+mn-cs"/>
              </a:rPr>
              <a:t>set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drugs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whilst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us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authorities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bound</a:t>
            </a:r>
            <a:r>
              <a:rPr lang="nb-NO" sz="1200" kern="1200" dirty="0">
                <a:solidFill>
                  <a:schemeClr val="tx1"/>
                </a:solidFill>
                <a:effectLst/>
                <a:latin typeface="+mn-lt"/>
                <a:ea typeface="+mn-ea"/>
                <a:cs typeface="+mn-cs"/>
              </a:rPr>
              <a:t> to monitor all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drugs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market</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previous</a:t>
            </a:r>
            <a:r>
              <a:rPr lang="nb-NO" sz="1200" kern="1200" dirty="0">
                <a:solidFill>
                  <a:schemeClr val="tx1"/>
                </a:solidFill>
                <a:effectLst/>
                <a:latin typeface="+mn-lt"/>
                <a:ea typeface="+mn-ea"/>
                <a:cs typeface="+mn-cs"/>
              </a:rPr>
              <a:t> system </a:t>
            </a:r>
            <a:r>
              <a:rPr lang="nb-NO" sz="1200" kern="1200" dirty="0" err="1">
                <a:solidFill>
                  <a:schemeClr val="tx1"/>
                </a:solidFill>
                <a:effectLst/>
                <a:latin typeface="+mn-lt"/>
                <a:ea typeface="+mn-ea"/>
                <a:cs typeface="+mn-cs"/>
              </a:rPr>
              <a:t>that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we</a:t>
            </a:r>
            <a:r>
              <a:rPr lang="nb-NO" sz="1200" kern="1200" dirty="0">
                <a:solidFill>
                  <a:schemeClr val="tx1"/>
                </a:solidFill>
                <a:effectLst/>
                <a:latin typeface="+mn-lt"/>
                <a:ea typeface="+mn-ea"/>
                <a:cs typeface="+mn-cs"/>
              </a:rPr>
              <a:t> used, </a:t>
            </a:r>
            <a:r>
              <a:rPr lang="nb-NO" sz="1200" kern="1200" dirty="0" err="1">
                <a:solidFill>
                  <a:schemeClr val="tx1"/>
                </a:solidFill>
                <a:effectLst/>
                <a:latin typeface="+mn-lt"/>
                <a:ea typeface="+mn-ea"/>
                <a:cs typeface="+mn-cs"/>
              </a:rPr>
              <a:t>this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was</a:t>
            </a:r>
            <a:r>
              <a:rPr lang="nb-NO" sz="1200" kern="1200" dirty="0">
                <a:solidFill>
                  <a:schemeClr val="tx1"/>
                </a:solidFill>
                <a:effectLst/>
                <a:latin typeface="+mn-lt"/>
                <a:ea typeface="+mn-ea"/>
                <a:cs typeface="+mn-cs"/>
              </a:rPr>
              <a:t> a huge problem and </a:t>
            </a:r>
            <a:r>
              <a:rPr lang="nb-NO" sz="1200" kern="1200" dirty="0" err="1">
                <a:solidFill>
                  <a:schemeClr val="tx1"/>
                </a:solidFill>
                <a:effectLst/>
                <a:latin typeface="+mn-lt"/>
                <a:ea typeface="+mn-ea"/>
                <a:cs typeface="+mn-cs"/>
              </a:rPr>
              <a:t>also</a:t>
            </a:r>
            <a:r>
              <a:rPr lang="nb-NO" sz="1200" kern="1200" dirty="0">
                <a:solidFill>
                  <a:schemeClr val="tx1"/>
                </a:solidFill>
                <a:effectLst/>
                <a:latin typeface="+mn-lt"/>
                <a:ea typeface="+mn-ea"/>
                <a:cs typeface="+mn-cs"/>
              </a:rPr>
              <a:t> an </a:t>
            </a:r>
            <a:r>
              <a:rPr lang="nb-NO" sz="1200" b="0" i="0" kern="1200" dirty="0" err="1">
                <a:solidFill>
                  <a:schemeClr val="tx1"/>
                </a:solidFill>
                <a:effectLst/>
                <a:latin typeface="+mn-lt"/>
                <a:ea typeface="+mn-ea"/>
                <a:cs typeface="+mn-cs"/>
              </a:rPr>
              <a:t>important</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shortcoming</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of</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the</a:t>
            </a:r>
            <a:r>
              <a:rPr lang="nb-NO" sz="1200" b="0" i="0" kern="1200" dirty="0">
                <a:solidFill>
                  <a:schemeClr val="tx1"/>
                </a:solidFill>
                <a:effectLst/>
                <a:latin typeface="+mn-lt"/>
                <a:ea typeface="+mn-ea"/>
                <a:cs typeface="+mn-cs"/>
              </a:rPr>
              <a:t> system </a:t>
            </a:r>
            <a:r>
              <a:rPr lang="nb-NO" sz="1200" b="0" i="0" kern="1200" dirty="0" err="1">
                <a:solidFill>
                  <a:schemeClr val="tx1"/>
                </a:solidFill>
                <a:effectLst/>
                <a:latin typeface="+mn-lt"/>
                <a:ea typeface="+mn-ea"/>
                <a:cs typeface="+mn-cs"/>
              </a:rPr>
              <a:t>that</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made</a:t>
            </a:r>
            <a:r>
              <a:rPr lang="nb-NO" sz="1200" b="0" i="0" kern="1200" dirty="0">
                <a:solidFill>
                  <a:schemeClr val="tx1"/>
                </a:solidFill>
                <a:effectLst/>
                <a:latin typeface="+mn-lt"/>
                <a:ea typeface="+mn-ea"/>
                <a:cs typeface="+mn-cs"/>
              </a:rPr>
              <a:t> it </a:t>
            </a:r>
            <a:r>
              <a:rPr lang="nb-NO" sz="1200" b="0" i="0" kern="1200" dirty="0" err="1">
                <a:solidFill>
                  <a:schemeClr val="tx1"/>
                </a:solidFill>
                <a:effectLst/>
                <a:latin typeface="+mn-lt"/>
                <a:ea typeface="+mn-ea"/>
                <a:cs typeface="+mn-cs"/>
              </a:rPr>
              <a:t>work</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poorly</a:t>
            </a:r>
            <a:r>
              <a:rPr lang="nb-NO" sz="1200" b="0" i="0" kern="1200" dirty="0">
                <a:solidFill>
                  <a:schemeClr val="tx1"/>
                </a:solidFill>
                <a:effectLst/>
                <a:latin typeface="+mn-lt"/>
                <a:ea typeface="+mn-ea"/>
                <a:cs typeface="+mn-cs"/>
              </a:rPr>
              <a:t> for us.</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So </a:t>
            </a:r>
            <a:r>
              <a:rPr lang="nb-NO" sz="1200" b="0" i="0" kern="1200" dirty="0" err="1">
                <a:solidFill>
                  <a:schemeClr val="tx1"/>
                </a:solidFill>
                <a:effectLst/>
                <a:latin typeface="+mn-lt"/>
                <a:ea typeface="+mn-ea"/>
                <a:cs typeface="+mn-cs"/>
              </a:rPr>
              <a:t>the</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NoMA</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decided</a:t>
            </a:r>
            <a:r>
              <a:rPr lang="nb-NO" sz="1200" b="0" i="0" kern="1200" dirty="0">
                <a:solidFill>
                  <a:schemeClr val="tx1"/>
                </a:solidFill>
                <a:effectLst/>
                <a:latin typeface="+mn-lt"/>
                <a:ea typeface="+mn-ea"/>
                <a:cs typeface="+mn-cs"/>
              </a:rPr>
              <a:t> to test </a:t>
            </a:r>
            <a:r>
              <a:rPr lang="nb-NO" sz="1200" b="0" i="0" kern="1200" dirty="0" err="1">
                <a:solidFill>
                  <a:schemeClr val="tx1"/>
                </a:solidFill>
                <a:effectLst/>
                <a:latin typeface="+mn-lt"/>
                <a:ea typeface="+mn-ea"/>
                <a:cs typeface="+mn-cs"/>
              </a:rPr>
              <a:t>out</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Vigilyze</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which</a:t>
            </a:r>
            <a:r>
              <a:rPr lang="nb-NO" sz="1200" b="0" i="0" kern="1200" dirty="0">
                <a:solidFill>
                  <a:schemeClr val="tx1"/>
                </a:solidFill>
                <a:effectLst/>
                <a:latin typeface="+mn-lt"/>
                <a:ea typeface="+mn-ea"/>
                <a:cs typeface="+mn-cs"/>
              </a:rPr>
              <a:t> is </a:t>
            </a:r>
            <a:r>
              <a:rPr lang="nb-NO" sz="1200" b="0" i="0" kern="1200" dirty="0" err="1">
                <a:solidFill>
                  <a:schemeClr val="tx1"/>
                </a:solidFill>
                <a:effectLst/>
                <a:latin typeface="+mn-lt"/>
                <a:ea typeface="+mn-ea"/>
                <a:cs typeface="+mn-cs"/>
              </a:rPr>
              <a:t>developed</a:t>
            </a:r>
            <a:r>
              <a:rPr lang="nb-NO" sz="1200" b="0" i="0" kern="1200" dirty="0">
                <a:solidFill>
                  <a:schemeClr val="tx1"/>
                </a:solidFill>
                <a:effectLst/>
                <a:latin typeface="+mn-lt"/>
                <a:ea typeface="+mn-ea"/>
                <a:cs typeface="+mn-cs"/>
              </a:rPr>
              <a:t> by </a:t>
            </a:r>
            <a:r>
              <a:rPr lang="nb-NO" sz="1200" b="0" i="0" kern="1200" dirty="0" err="1">
                <a:solidFill>
                  <a:schemeClr val="tx1"/>
                </a:solidFill>
                <a:effectLst/>
                <a:latin typeface="+mn-lt"/>
                <a:ea typeface="+mn-ea"/>
                <a:cs typeface="+mn-cs"/>
              </a:rPr>
              <a:t>the</a:t>
            </a:r>
            <a:r>
              <a:rPr lang="nb-NO" sz="1200" b="0" i="0" kern="1200" dirty="0">
                <a:solidFill>
                  <a:schemeClr val="tx1"/>
                </a:solidFill>
                <a:effectLst/>
                <a:latin typeface="+mn-lt"/>
                <a:ea typeface="+mn-ea"/>
                <a:cs typeface="+mn-cs"/>
              </a:rPr>
              <a:t> Uppsala </a:t>
            </a:r>
            <a:r>
              <a:rPr lang="nb-NO" sz="1200" b="0" i="0" kern="1200" dirty="0" err="1">
                <a:solidFill>
                  <a:schemeClr val="tx1"/>
                </a:solidFill>
                <a:effectLst/>
                <a:latin typeface="+mn-lt"/>
                <a:ea typeface="+mn-ea"/>
                <a:cs typeface="+mn-cs"/>
              </a:rPr>
              <a:t>Monitoring</a:t>
            </a:r>
            <a:r>
              <a:rPr lang="nb-NO" sz="1200" b="0" i="0" kern="1200" dirty="0">
                <a:solidFill>
                  <a:schemeClr val="tx1"/>
                </a:solidFill>
                <a:effectLst/>
                <a:latin typeface="+mn-lt"/>
                <a:ea typeface="+mn-ea"/>
                <a:cs typeface="+mn-cs"/>
              </a:rPr>
              <a:t> Centre.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ACD3B40-BE3B-44A9-A444-90E9EF746E67}" type="slidenum">
              <a:rPr lang="nb-NO" smtClean="0"/>
              <a:t>2</a:t>
            </a:fld>
            <a:endParaRPr lang="nb-NO"/>
          </a:p>
        </p:txBody>
      </p:sp>
    </p:spTree>
    <p:extLst>
      <p:ext uri="{BB962C8B-B14F-4D97-AF65-F5344CB8AC3E}">
        <p14:creationId xmlns:p14="http://schemas.microsoft.com/office/powerpoint/2010/main" val="82048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err="1">
                <a:solidFill>
                  <a:schemeClr val="tx1"/>
                </a:solidFill>
                <a:effectLst/>
                <a:latin typeface="+mn-lt"/>
                <a:ea typeface="+mn-ea"/>
                <a:cs typeface="+mn-cs"/>
              </a:rPr>
              <a:t>Vigilyze</a:t>
            </a:r>
            <a:r>
              <a:rPr lang="en-GB" sz="1200" kern="1200" dirty="0">
                <a:solidFill>
                  <a:schemeClr val="tx1"/>
                </a:solidFill>
                <a:effectLst/>
                <a:latin typeface="+mn-lt"/>
                <a:ea typeface="+mn-ea"/>
                <a:cs typeface="+mn-cs"/>
              </a:rPr>
              <a:t> solved our challenges!</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has an intuitive user-face and easy to use (with a easy understandable graphical overview</a:t>
            </a:r>
            <a:r>
              <a:rPr lang="en-GB" sz="1200" kern="1200" baseline="0" dirty="0">
                <a:solidFill>
                  <a:schemeClr val="tx1"/>
                </a:solidFill>
                <a:effectLst/>
                <a:latin typeface="+mn-lt"/>
                <a:ea typeface="+mn-ea"/>
                <a:cs typeface="+mn-cs"/>
              </a:rPr>
              <a:t> of data (in the Qualitative search)) </a:t>
            </a:r>
          </a:p>
          <a:p>
            <a:r>
              <a:rPr lang="en-GB" sz="1200" kern="1200" dirty="0">
                <a:solidFill>
                  <a:schemeClr val="tx1"/>
                </a:solidFill>
                <a:effectLst/>
                <a:latin typeface="+mn-lt"/>
                <a:ea typeface="+mn-ea"/>
                <a:cs typeface="+mn-cs"/>
              </a:rPr>
              <a:t>Data is generated immediately when searching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do national signal detection in Norway once a month.</a:t>
            </a:r>
            <a:r>
              <a:rPr lang="en-GB" sz="1200" kern="1200" baseline="0" dirty="0">
                <a:solidFill>
                  <a:schemeClr val="tx1"/>
                </a:solidFill>
                <a:effectLst/>
                <a:latin typeface="+mn-lt"/>
                <a:ea typeface="+mn-ea"/>
                <a:cs typeface="+mn-cs"/>
              </a:rPr>
              <a:t> First, we do different customised searches i</a:t>
            </a:r>
            <a:r>
              <a:rPr lang="en-GB" sz="1200" kern="1200" dirty="0">
                <a:solidFill>
                  <a:schemeClr val="tx1"/>
                </a:solidFill>
                <a:effectLst/>
                <a:latin typeface="+mn-lt"/>
                <a:ea typeface="+mn-ea"/>
                <a:cs typeface="+mn-cs"/>
              </a:rPr>
              <a:t>n the</a:t>
            </a:r>
            <a:r>
              <a:rPr lang="en-GB" sz="1200" kern="1200" baseline="0" dirty="0">
                <a:solidFill>
                  <a:schemeClr val="tx1"/>
                </a:solidFill>
                <a:effectLst/>
                <a:latin typeface="+mn-lt"/>
                <a:ea typeface="+mn-ea"/>
                <a:cs typeface="+mn-cs"/>
              </a:rPr>
              <a:t> “Qualitative” part… (</a:t>
            </a:r>
            <a:r>
              <a:rPr lang="en-GB" sz="1200" kern="1200" baseline="0" dirty="0" err="1">
                <a:solidFill>
                  <a:schemeClr val="tx1"/>
                </a:solidFill>
                <a:effectLst/>
                <a:latin typeface="+mn-lt"/>
                <a:ea typeface="+mn-ea"/>
                <a:cs typeface="+mn-cs"/>
              </a:rPr>
              <a:t>fortell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videre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hvordan</a:t>
            </a:r>
            <a:r>
              <a:rPr lang="en-GB" sz="1200" kern="1200" baseline="0" dirty="0">
                <a:solidFill>
                  <a:schemeClr val="tx1"/>
                </a:solidFill>
                <a:effectLst/>
                <a:latin typeface="+mn-lt"/>
                <a:ea typeface="+mn-ea"/>
                <a:cs typeface="+mn-cs"/>
              </a:rPr>
              <a:t> vi </a:t>
            </a:r>
            <a:r>
              <a:rPr lang="en-GB" sz="1200" kern="1200" baseline="0" dirty="0" err="1">
                <a:solidFill>
                  <a:schemeClr val="tx1"/>
                </a:solidFill>
                <a:effectLst/>
                <a:latin typeface="+mn-lt"/>
                <a:ea typeface="+mn-ea"/>
                <a:cs typeface="+mn-cs"/>
              </a:rPr>
              <a:t>søker</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Filter – admin initial received date. And we would be able to limit our results, to for example July 2019. The purpose of this is to look for unexpected reactions and accumulations of ADR reports. This is done by looking at the </a:t>
            </a:r>
            <a:r>
              <a:rPr lang="en-GB" sz="1200" kern="1200" baseline="0" dirty="0" err="1">
                <a:solidFill>
                  <a:schemeClr val="tx1"/>
                </a:solidFill>
                <a:effectLst/>
                <a:latin typeface="+mn-lt"/>
                <a:ea typeface="+mn-ea"/>
                <a:cs typeface="+mn-cs"/>
              </a:rPr>
              <a:t>iverviews</a:t>
            </a:r>
            <a:r>
              <a:rPr lang="en-GB" sz="1200" kern="1200" baseline="0" dirty="0">
                <a:solidFill>
                  <a:schemeClr val="tx1"/>
                </a:solidFill>
                <a:effectLst/>
                <a:latin typeface="+mn-lt"/>
                <a:ea typeface="+mn-ea"/>
                <a:cs typeface="+mn-cs"/>
              </a:rPr>
              <a:t> and graphs of all adverse event reports during the detection period, and by using </a:t>
            </a:r>
            <a:r>
              <a:rPr lang="en-GB" sz="1200" kern="1200" baseline="0" dirty="0" err="1">
                <a:solidFill>
                  <a:schemeClr val="tx1"/>
                </a:solidFill>
                <a:effectLst/>
                <a:latin typeface="+mn-lt"/>
                <a:ea typeface="+mn-ea"/>
                <a:cs typeface="+mn-cs"/>
              </a:rPr>
              <a:t>differelt</a:t>
            </a:r>
            <a:r>
              <a:rPr lang="en-GB" sz="1200" kern="1200" baseline="0" dirty="0">
                <a:solidFill>
                  <a:schemeClr val="tx1"/>
                </a:solidFill>
                <a:effectLst/>
                <a:latin typeface="+mn-lt"/>
                <a:ea typeface="+mn-ea"/>
                <a:cs typeface="+mn-cs"/>
              </a:rPr>
              <a:t> filters. So in this window I would see….</a:t>
            </a:r>
          </a:p>
          <a:p>
            <a:r>
              <a:rPr lang="en-GB" sz="1200" kern="1200" baseline="0" dirty="0">
                <a:solidFill>
                  <a:schemeClr val="tx1"/>
                </a:solidFill>
                <a:effectLst/>
                <a:latin typeface="+mn-lt"/>
                <a:ea typeface="+mn-ea"/>
                <a:cs typeface="+mn-cs"/>
              </a:rPr>
              <a:t>So if there were any anomalies , we would have to look deeper into the ICSR.</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What we would also do is to filter the adverse event reports on seriousness, fatal, on </a:t>
            </a:r>
            <a:r>
              <a:rPr lang="en-GB" sz="1200" kern="1200" baseline="0" dirty="0" err="1">
                <a:solidFill>
                  <a:schemeClr val="tx1"/>
                </a:solidFill>
                <a:effectLst/>
                <a:latin typeface="+mn-lt"/>
                <a:ea typeface="+mn-ea"/>
                <a:cs typeface="+mn-cs"/>
              </a:rPr>
              <a:t>reportertype</a:t>
            </a:r>
            <a:r>
              <a:rPr lang="en-GB" sz="1200" kern="1200" baseline="0" dirty="0">
                <a:solidFill>
                  <a:schemeClr val="tx1"/>
                </a:solidFill>
                <a:effectLst/>
                <a:latin typeface="+mn-lt"/>
                <a:ea typeface="+mn-ea"/>
                <a:cs typeface="+mn-cs"/>
              </a:rPr>
              <a:t> (would there be any accumulations of ..HCP)</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We would filter on DME terms and IME terms.</a:t>
            </a:r>
          </a:p>
          <a:p>
            <a:endParaRPr lang="en-GB" sz="1200" kern="1200" baseline="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Adverse</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event</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considered</a:t>
            </a:r>
            <a:r>
              <a:rPr lang="nb-NO" sz="1200" b="0" i="0" kern="1200" dirty="0">
                <a:solidFill>
                  <a:schemeClr val="tx1"/>
                </a:solidFill>
                <a:effectLst/>
                <a:latin typeface="+mn-lt"/>
                <a:ea typeface="+mn-ea"/>
                <a:cs typeface="+mn-cs"/>
              </a:rPr>
              <a:t> rare, </a:t>
            </a:r>
            <a:r>
              <a:rPr lang="nb-NO" sz="1200" b="0" i="0" kern="1200" dirty="0" err="1">
                <a:solidFill>
                  <a:schemeClr val="tx1"/>
                </a:solidFill>
                <a:effectLst/>
                <a:latin typeface="+mn-lt"/>
                <a:ea typeface="+mn-ea"/>
                <a:cs typeface="+mn-cs"/>
              </a:rPr>
              <a:t>serious</a:t>
            </a:r>
            <a:r>
              <a:rPr lang="nb-NO" sz="1200" b="0" i="0" kern="1200" dirty="0">
                <a:solidFill>
                  <a:schemeClr val="tx1"/>
                </a:solidFill>
                <a:effectLst/>
                <a:latin typeface="+mn-lt"/>
                <a:ea typeface="+mn-ea"/>
                <a:cs typeface="+mn-cs"/>
              </a:rPr>
              <a:t>, and </a:t>
            </a:r>
            <a:r>
              <a:rPr lang="nb-NO" sz="1200" b="0" i="0" kern="1200" dirty="0" err="1">
                <a:solidFill>
                  <a:schemeClr val="tx1"/>
                </a:solidFill>
                <a:effectLst/>
                <a:latin typeface="+mn-lt"/>
                <a:ea typeface="+mn-ea"/>
                <a:cs typeface="+mn-cs"/>
              </a:rPr>
              <a:t>associated</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with</a:t>
            </a:r>
            <a:r>
              <a:rPr lang="nb-NO" sz="1200" b="0" i="0" kern="1200" dirty="0">
                <a:solidFill>
                  <a:schemeClr val="tx1"/>
                </a:solidFill>
                <a:effectLst/>
                <a:latin typeface="+mn-lt"/>
                <a:ea typeface="+mn-ea"/>
                <a:cs typeface="+mn-cs"/>
              </a:rPr>
              <a:t> a </a:t>
            </a:r>
            <a:r>
              <a:rPr lang="nb-NO" sz="1200" b="0" i="0" kern="1200" dirty="0" err="1">
                <a:solidFill>
                  <a:schemeClr val="tx1"/>
                </a:solidFill>
                <a:effectLst/>
                <a:latin typeface="+mn-lt"/>
                <a:ea typeface="+mn-ea"/>
                <a:cs typeface="+mn-cs"/>
              </a:rPr>
              <a:t>high</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drug-attributable</a:t>
            </a:r>
            <a:r>
              <a:rPr lang="nb-NO" sz="1200" b="0" i="0" kern="1200" dirty="0">
                <a:solidFill>
                  <a:schemeClr val="tx1"/>
                </a:solidFill>
                <a:effectLst/>
                <a:latin typeface="+mn-lt"/>
                <a:ea typeface="+mn-ea"/>
                <a:cs typeface="+mn-cs"/>
              </a:rPr>
              <a:t> risk and </a:t>
            </a:r>
            <a:r>
              <a:rPr lang="nb-NO" sz="1200" b="0" i="0" kern="1200" dirty="0" err="1">
                <a:solidFill>
                  <a:schemeClr val="tx1"/>
                </a:solidFill>
                <a:effectLst/>
                <a:latin typeface="+mn-lt"/>
                <a:ea typeface="+mn-ea"/>
                <a:cs typeface="+mn-cs"/>
              </a:rPr>
              <a:t>which</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constitute</a:t>
            </a:r>
            <a:r>
              <a:rPr lang="nb-NO" sz="1200" b="0" i="0" kern="1200" dirty="0">
                <a:solidFill>
                  <a:schemeClr val="tx1"/>
                </a:solidFill>
                <a:effectLst/>
                <a:latin typeface="+mn-lt"/>
                <a:ea typeface="+mn-ea"/>
                <a:cs typeface="+mn-cs"/>
              </a:rPr>
              <a:t> an alarm </a:t>
            </a:r>
            <a:r>
              <a:rPr lang="nb-NO" sz="1200" b="0" i="0" kern="1200" dirty="0" err="1">
                <a:solidFill>
                  <a:schemeClr val="tx1"/>
                </a:solidFill>
                <a:effectLst/>
                <a:latin typeface="+mn-lt"/>
                <a:ea typeface="+mn-ea"/>
                <a:cs typeface="+mn-cs"/>
              </a:rPr>
              <a:t>with</a:t>
            </a:r>
            <a:r>
              <a:rPr lang="nb-NO" sz="1200" b="0" i="0" kern="1200" dirty="0">
                <a:solidFill>
                  <a:schemeClr val="tx1"/>
                </a:solidFill>
                <a:effectLst/>
                <a:latin typeface="+mn-lt"/>
                <a:ea typeface="+mn-ea"/>
                <a:cs typeface="+mn-cs"/>
              </a:rPr>
              <a:t> as </a:t>
            </a:r>
            <a:r>
              <a:rPr lang="nb-NO" sz="1200" b="0" i="0" kern="1200" dirty="0" err="1">
                <a:solidFill>
                  <a:schemeClr val="tx1"/>
                </a:solidFill>
                <a:effectLst/>
                <a:latin typeface="+mn-lt"/>
                <a:ea typeface="+mn-ea"/>
                <a:cs typeface="+mn-cs"/>
              </a:rPr>
              <a:t>few</a:t>
            </a:r>
            <a:r>
              <a:rPr lang="nb-NO" sz="1200" b="0" i="0" kern="1200" dirty="0">
                <a:solidFill>
                  <a:schemeClr val="tx1"/>
                </a:solidFill>
                <a:effectLst/>
                <a:latin typeface="+mn-lt"/>
                <a:ea typeface="+mn-ea"/>
                <a:cs typeface="+mn-cs"/>
              </a:rPr>
              <a:t> as </a:t>
            </a:r>
            <a:r>
              <a:rPr lang="nb-NO" sz="1200" b="0" i="0" kern="1200" dirty="0" err="1">
                <a:solidFill>
                  <a:schemeClr val="tx1"/>
                </a:solidFill>
                <a:effectLst/>
                <a:latin typeface="+mn-lt"/>
                <a:ea typeface="+mn-ea"/>
                <a:cs typeface="+mn-cs"/>
              </a:rPr>
              <a:t>one</a:t>
            </a:r>
            <a:r>
              <a:rPr lang="nb-NO" sz="1200" b="0" i="0" kern="1200" dirty="0">
                <a:solidFill>
                  <a:schemeClr val="tx1"/>
                </a:solidFill>
                <a:effectLst/>
                <a:latin typeface="+mn-lt"/>
                <a:ea typeface="+mn-ea"/>
                <a:cs typeface="+mn-cs"/>
              </a:rPr>
              <a:t> to </a:t>
            </a:r>
            <a:r>
              <a:rPr lang="nb-NO" sz="1200" b="0" i="0" kern="1200" dirty="0" err="1">
                <a:solidFill>
                  <a:schemeClr val="tx1"/>
                </a:solidFill>
                <a:effectLst/>
                <a:latin typeface="+mn-lt"/>
                <a:ea typeface="+mn-ea"/>
                <a:cs typeface="+mn-cs"/>
              </a:rPr>
              <a:t>three</a:t>
            </a:r>
            <a:r>
              <a:rPr lang="nb-NO" sz="1200" b="0" i="0" kern="1200" dirty="0">
                <a:solidFill>
                  <a:schemeClr val="tx1"/>
                </a:solidFill>
                <a:effectLst/>
                <a:latin typeface="+mn-lt"/>
                <a:ea typeface="+mn-ea"/>
                <a:cs typeface="+mn-cs"/>
              </a:rPr>
              <a:t> reports. </a:t>
            </a:r>
            <a:r>
              <a:rPr lang="nb-NO" sz="1200" b="0" i="0" kern="1200" dirty="0" err="1">
                <a:solidFill>
                  <a:schemeClr val="tx1"/>
                </a:solidFill>
                <a:effectLst/>
                <a:latin typeface="+mn-lt"/>
                <a:ea typeface="+mn-ea"/>
                <a:cs typeface="+mn-cs"/>
              </a:rPr>
              <a:t>inherently</a:t>
            </a:r>
            <a:r>
              <a:rPr lang="nb-NO" sz="1200" b="0" i="0" kern="1200" dirty="0">
                <a:solidFill>
                  <a:schemeClr val="tx1"/>
                </a:solidFill>
                <a:effectLst/>
                <a:latin typeface="+mn-lt"/>
                <a:ea typeface="+mn-ea"/>
                <a:cs typeface="+mn-cs"/>
              </a:rPr>
              <a:t> </a:t>
            </a:r>
            <a:r>
              <a:rPr lang="nb-NO" sz="1200" b="1" i="0" kern="1200" dirty="0" err="1">
                <a:solidFill>
                  <a:schemeClr val="tx1"/>
                </a:solidFill>
                <a:effectLst/>
                <a:latin typeface="+mn-lt"/>
                <a:ea typeface="+mn-ea"/>
                <a:cs typeface="+mn-cs"/>
              </a:rPr>
              <a:t>serious</a:t>
            </a:r>
            <a:r>
              <a:rPr lang="nb-NO" sz="1200" b="0" i="0" kern="1200" dirty="0">
                <a:solidFill>
                  <a:schemeClr val="tx1"/>
                </a:solidFill>
                <a:effectLst/>
                <a:latin typeface="+mn-lt"/>
                <a:ea typeface="+mn-ea"/>
                <a:cs typeface="+mn-cs"/>
              </a:rPr>
              <a:t> and </a:t>
            </a:r>
            <a:r>
              <a:rPr lang="nb-NO" sz="1200" b="0" i="0" kern="1200" dirty="0" err="1">
                <a:solidFill>
                  <a:schemeClr val="tx1"/>
                </a:solidFill>
                <a:effectLst/>
                <a:latin typeface="+mn-lt"/>
                <a:ea typeface="+mn-ea"/>
                <a:cs typeface="+mn-cs"/>
              </a:rPr>
              <a:t>often</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medicine-related</a:t>
            </a:r>
            <a:r>
              <a:rPr lang="nb-NO" sz="1200" b="0" i="0" kern="1200" dirty="0">
                <a:solidFill>
                  <a:schemeClr val="tx1"/>
                </a:solidFill>
                <a:effectLst/>
                <a:latin typeface="+mn-lt"/>
                <a:ea typeface="+mn-ea"/>
                <a:cs typeface="+mn-cs"/>
              </a:rPr>
              <a:t>:</a:t>
            </a:r>
          </a:p>
          <a:p>
            <a:r>
              <a:rPr lang="nb-NO" sz="1200" b="0" i="0" kern="1200" dirty="0">
                <a:solidFill>
                  <a:schemeClr val="tx1"/>
                </a:solidFill>
                <a:effectLst/>
                <a:latin typeface="+mn-lt"/>
                <a:ea typeface="+mn-ea"/>
                <a:cs typeface="+mn-cs"/>
              </a:rPr>
              <a:t> The </a:t>
            </a:r>
            <a:r>
              <a:rPr lang="nb-NO" sz="1200" b="0" i="0" kern="1200" dirty="0" err="1">
                <a:solidFill>
                  <a:schemeClr val="tx1"/>
                </a:solidFill>
                <a:effectLst/>
                <a:latin typeface="+mn-lt"/>
                <a:ea typeface="+mn-ea"/>
                <a:cs typeface="+mn-cs"/>
              </a:rPr>
              <a:t>identification</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of</a:t>
            </a:r>
            <a:r>
              <a:rPr lang="nb-NO" sz="1200" b="0" i="0" kern="1200" dirty="0">
                <a:solidFill>
                  <a:schemeClr val="tx1"/>
                </a:solidFill>
                <a:effectLst/>
                <a:latin typeface="+mn-lt"/>
                <a:ea typeface="+mn-ea"/>
                <a:cs typeface="+mn-cs"/>
              </a:rPr>
              <a:t> a </a:t>
            </a:r>
            <a:r>
              <a:rPr lang="nb-NO" sz="1200" b="0" i="0" kern="1200" dirty="0" err="1">
                <a:solidFill>
                  <a:schemeClr val="tx1"/>
                </a:solidFill>
                <a:effectLst/>
                <a:latin typeface="+mn-lt"/>
                <a:ea typeface="+mn-ea"/>
                <a:cs typeface="+mn-cs"/>
              </a:rPr>
              <a:t>small</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number</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of</a:t>
            </a:r>
            <a:r>
              <a:rPr lang="nb-NO" sz="1200" b="0" i="0" kern="1200" dirty="0">
                <a:solidFill>
                  <a:schemeClr val="tx1"/>
                </a:solidFill>
                <a:effectLst/>
                <a:latin typeface="+mn-lt"/>
                <a:ea typeface="+mn-ea"/>
                <a:cs typeface="+mn-cs"/>
              </a:rPr>
              <a:t> cases </a:t>
            </a:r>
            <a:r>
              <a:rPr lang="nb-NO" sz="1200" b="0" i="0" kern="1200" dirty="0" err="1">
                <a:solidFill>
                  <a:schemeClr val="tx1"/>
                </a:solidFill>
                <a:effectLst/>
                <a:latin typeface="+mn-lt"/>
                <a:ea typeface="+mn-ea"/>
                <a:cs typeface="+mn-cs"/>
              </a:rPr>
              <a:t>of</a:t>
            </a:r>
            <a:r>
              <a:rPr lang="nb-NO" sz="1200" b="0" i="0" kern="1200" dirty="0">
                <a:solidFill>
                  <a:schemeClr val="tx1"/>
                </a:solidFill>
                <a:effectLst/>
                <a:latin typeface="+mn-lt"/>
                <a:ea typeface="+mn-ea"/>
                <a:cs typeface="+mn-cs"/>
              </a:rPr>
              <a:t> a </a:t>
            </a:r>
            <a:r>
              <a:rPr lang="nb-NO" sz="1200" b="0" i="0" kern="1200" dirty="0" err="1">
                <a:solidFill>
                  <a:schemeClr val="tx1"/>
                </a:solidFill>
                <a:effectLst/>
                <a:latin typeface="+mn-lt"/>
                <a:ea typeface="+mn-ea"/>
                <a:cs typeface="+mn-cs"/>
              </a:rPr>
              <a:t>particular</a:t>
            </a:r>
            <a:r>
              <a:rPr lang="nb-NO" sz="1200" b="0" i="0" kern="1200" dirty="0">
                <a:solidFill>
                  <a:schemeClr val="tx1"/>
                </a:solidFill>
                <a:effectLst/>
                <a:latin typeface="+mn-lt"/>
                <a:ea typeface="+mn-ea"/>
                <a:cs typeface="+mn-cs"/>
              </a:rPr>
              <a:t> DME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 case or case series </a:t>
            </a:r>
            <a:r>
              <a:rPr lang="nb-NO" sz="1200" b="0" i="0" kern="1200" dirty="0" err="1">
                <a:solidFill>
                  <a:schemeClr val="tx1"/>
                </a:solidFill>
                <a:effectLst/>
                <a:latin typeface="+mn-lt"/>
                <a:ea typeface="+mn-ea"/>
                <a:cs typeface="+mn-cs"/>
              </a:rPr>
              <a:t>review</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will</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likely</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identify</a:t>
            </a:r>
            <a:r>
              <a:rPr lang="nb-NO" sz="1200" b="0" i="0" kern="1200" dirty="0">
                <a:solidFill>
                  <a:schemeClr val="tx1"/>
                </a:solidFill>
                <a:effectLst/>
                <a:latin typeface="+mn-lt"/>
                <a:ea typeface="+mn-ea"/>
                <a:cs typeface="+mn-cs"/>
              </a:rPr>
              <a:t> a </a:t>
            </a:r>
            <a:r>
              <a:rPr lang="nb-NO" sz="1200" b="0" i="0" u="none" strike="noStrike" kern="1200" dirty="0">
                <a:solidFill>
                  <a:schemeClr val="tx1"/>
                </a:solidFill>
                <a:effectLst/>
                <a:latin typeface="+mn-lt"/>
                <a:ea typeface="+mn-ea"/>
                <a:cs typeface="+mn-cs"/>
                <a:hlinkClick r:id="rId3"/>
              </a:rPr>
              <a:t>signal</a:t>
            </a:r>
            <a:r>
              <a:rPr lang="nb-NO" sz="1200" b="0" i="0" kern="1200" dirty="0">
                <a:solidFill>
                  <a:schemeClr val="tx1"/>
                </a:solidFill>
                <a:effectLst/>
                <a:latin typeface="+mn-lt"/>
                <a:ea typeface="+mn-ea"/>
                <a:cs typeface="+mn-cs"/>
              </a:rPr>
              <a:t>.</a:t>
            </a:r>
          </a:p>
          <a:p>
            <a:endParaRPr lang="nb-NO" sz="1200" b="0" i="0" kern="1200" baseline="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he</a:t>
            </a:r>
            <a:r>
              <a:rPr lang="nb-NO" sz="1200" b="0" i="0" kern="1200" dirty="0">
                <a:solidFill>
                  <a:schemeClr val="tx1"/>
                </a:solidFill>
                <a:effectLst/>
                <a:latin typeface="+mn-lt"/>
                <a:ea typeface="+mn-ea"/>
                <a:cs typeface="+mn-cs"/>
              </a:rPr>
              <a:t> IME list is </a:t>
            </a:r>
            <a:r>
              <a:rPr lang="nb-NO" sz="1200" b="0" i="0" kern="1200" dirty="0" err="1">
                <a:solidFill>
                  <a:schemeClr val="tx1"/>
                </a:solidFill>
                <a:effectLst/>
                <a:latin typeface="+mn-lt"/>
                <a:ea typeface="+mn-ea"/>
                <a:cs typeface="+mn-cs"/>
              </a:rPr>
              <a:t>intended</a:t>
            </a:r>
            <a:r>
              <a:rPr lang="nb-NO" sz="1200" b="0" i="0" kern="1200" dirty="0">
                <a:solidFill>
                  <a:schemeClr val="tx1"/>
                </a:solidFill>
                <a:effectLst/>
                <a:latin typeface="+mn-lt"/>
                <a:ea typeface="+mn-ea"/>
                <a:cs typeface="+mn-cs"/>
              </a:rPr>
              <a:t> for </a:t>
            </a:r>
            <a:r>
              <a:rPr lang="nb-NO" sz="1200" b="0" i="0" kern="1200" dirty="0" err="1">
                <a:solidFill>
                  <a:schemeClr val="tx1"/>
                </a:solidFill>
                <a:effectLst/>
                <a:latin typeface="+mn-lt"/>
                <a:ea typeface="+mn-ea"/>
                <a:cs typeface="+mn-cs"/>
              </a:rPr>
              <a:t>guidance</a:t>
            </a:r>
            <a:r>
              <a:rPr lang="nb-NO" sz="1200" b="0" i="0" kern="1200" dirty="0">
                <a:solidFill>
                  <a:schemeClr val="tx1"/>
                </a:solidFill>
                <a:effectLst/>
                <a:latin typeface="+mn-lt"/>
                <a:ea typeface="+mn-ea"/>
                <a:cs typeface="+mn-cs"/>
              </a:rPr>
              <a:t> purposes </a:t>
            </a:r>
            <a:r>
              <a:rPr lang="nb-NO" sz="1200" b="0" i="0" kern="1200" dirty="0" err="1">
                <a:solidFill>
                  <a:schemeClr val="tx1"/>
                </a:solidFill>
                <a:effectLst/>
                <a:latin typeface="+mn-lt"/>
                <a:ea typeface="+mn-ea"/>
                <a:cs typeface="+mn-cs"/>
              </a:rPr>
              <a:t>only</a:t>
            </a:r>
            <a:r>
              <a:rPr lang="nb-NO" sz="1200" b="0" i="0" kern="1200" dirty="0">
                <a:solidFill>
                  <a:schemeClr val="tx1"/>
                </a:solidFill>
                <a:effectLst/>
                <a:latin typeface="+mn-lt"/>
                <a:ea typeface="+mn-ea"/>
                <a:cs typeface="+mn-cs"/>
              </a:rPr>
              <a:t>. And </a:t>
            </a:r>
            <a:r>
              <a:rPr lang="nb-NO" sz="1200" b="0" i="0" kern="1200" dirty="0" err="1">
                <a:solidFill>
                  <a:schemeClr val="tx1"/>
                </a:solidFill>
                <a:effectLst/>
                <a:latin typeface="+mn-lt"/>
                <a:ea typeface="+mn-ea"/>
                <a:cs typeface="+mn-cs"/>
              </a:rPr>
              <a:t>consists</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of</a:t>
            </a:r>
            <a:r>
              <a:rPr lang="nb-NO" sz="1200" b="0" i="0" kern="1200" dirty="0">
                <a:solidFill>
                  <a:schemeClr val="tx1"/>
                </a:solidFill>
                <a:effectLst/>
                <a:latin typeface="+mn-lt"/>
                <a:ea typeface="+mn-ea"/>
                <a:cs typeface="+mn-cs"/>
              </a:rPr>
              <a:t> a list </a:t>
            </a:r>
            <a:r>
              <a:rPr lang="nb-NO" sz="1200" b="0" i="0" kern="1200" dirty="0" err="1">
                <a:solidFill>
                  <a:schemeClr val="tx1"/>
                </a:solidFill>
                <a:effectLst/>
                <a:latin typeface="+mn-lt"/>
                <a:ea typeface="+mn-ea"/>
                <a:cs typeface="+mn-cs"/>
              </a:rPr>
              <a:t>of</a:t>
            </a:r>
            <a:r>
              <a:rPr lang="nb-NO" sz="1200" b="0" i="0" kern="1200" dirty="0">
                <a:solidFill>
                  <a:schemeClr val="tx1"/>
                </a:solidFill>
                <a:effectLst/>
                <a:latin typeface="+mn-lt"/>
                <a:ea typeface="+mn-ea"/>
                <a:cs typeface="+mn-cs"/>
              </a:rPr>
              <a:t> terms </a:t>
            </a:r>
            <a:r>
              <a:rPr lang="nb-NO" sz="1200" b="0" i="0" kern="1200" dirty="0" err="1">
                <a:solidFill>
                  <a:schemeClr val="tx1"/>
                </a:solidFill>
                <a:effectLst/>
                <a:latin typeface="+mn-lt"/>
                <a:ea typeface="+mn-ea"/>
                <a:cs typeface="+mn-cs"/>
              </a:rPr>
              <a:t>that</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are</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considered</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serious</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but</a:t>
            </a:r>
            <a:r>
              <a:rPr lang="nb-NO" sz="1200" b="0" i="0" kern="1200" dirty="0">
                <a:solidFill>
                  <a:schemeClr val="tx1"/>
                </a:solidFill>
                <a:effectLst/>
                <a:latin typeface="+mn-lt"/>
                <a:ea typeface="+mn-ea"/>
                <a:cs typeface="+mn-cs"/>
              </a:rPr>
              <a:t> not </a:t>
            </a:r>
            <a:r>
              <a:rPr lang="nb-NO" sz="1200" b="0" i="0" kern="1200" dirty="0" err="1">
                <a:solidFill>
                  <a:schemeClr val="tx1"/>
                </a:solidFill>
                <a:effectLst/>
                <a:latin typeface="+mn-lt"/>
                <a:ea typeface="+mn-ea"/>
                <a:cs typeface="+mn-cs"/>
              </a:rPr>
              <a:t>necessarily</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medicine-related</a:t>
            </a:r>
            <a:r>
              <a:rPr lang="nb-NO" sz="1200" b="0" i="0" kern="1200" dirty="0">
                <a:solidFill>
                  <a:schemeClr val="tx1"/>
                </a:solidFill>
                <a:effectLst/>
                <a:latin typeface="+mn-lt"/>
                <a:ea typeface="+mn-ea"/>
                <a:cs typeface="+mn-cs"/>
              </a:rPr>
              <a:t>.</a:t>
            </a:r>
            <a:endParaRPr lang="en-GB"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D3F98ADA-3B17-4F7F-8A01-22A39ECBE7FE}" type="slidenum">
              <a:rPr lang="nb-NO" smtClean="0"/>
              <a:t>3</a:t>
            </a:fld>
            <a:endParaRPr lang="nb-NO"/>
          </a:p>
        </p:txBody>
      </p:sp>
    </p:spTree>
    <p:extLst>
      <p:ext uri="{BB962C8B-B14F-4D97-AF65-F5344CB8AC3E}">
        <p14:creationId xmlns:p14="http://schemas.microsoft.com/office/powerpoint/2010/main" val="411134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baseline="0" dirty="0">
                <a:solidFill>
                  <a:schemeClr val="tx1"/>
                </a:solidFill>
                <a:effectLst/>
                <a:latin typeface="+mn-lt"/>
                <a:ea typeface="+mn-ea"/>
                <a:cs typeface="+mn-cs"/>
              </a:rPr>
              <a:t>In the “Quantitative” part it is p</a:t>
            </a:r>
            <a:r>
              <a:rPr lang="en-GB" sz="1200" kern="1200" dirty="0">
                <a:solidFill>
                  <a:schemeClr val="tx1"/>
                </a:solidFill>
                <a:effectLst/>
                <a:latin typeface="+mn-lt"/>
                <a:ea typeface="+mn-ea"/>
                <a:cs typeface="+mn-cs"/>
              </a:rPr>
              <a:t>ossible</a:t>
            </a:r>
            <a:r>
              <a:rPr lang="en-GB" sz="1200" kern="1200" baseline="0" dirty="0">
                <a:solidFill>
                  <a:schemeClr val="tx1"/>
                </a:solidFill>
                <a:effectLst/>
                <a:latin typeface="+mn-lt"/>
                <a:ea typeface="+mn-ea"/>
                <a:cs typeface="+mn-cs"/>
              </a:rPr>
              <a:t> to find the interesting drug-event combinations for further review.</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Possible to:</a:t>
            </a:r>
          </a:p>
          <a:p>
            <a:r>
              <a:rPr lang="en-GB" sz="1200" kern="1200" dirty="0">
                <a:solidFill>
                  <a:schemeClr val="tx1"/>
                </a:solidFill>
                <a:effectLst/>
                <a:latin typeface="+mn-lt"/>
                <a:ea typeface="+mn-ea"/>
                <a:cs typeface="+mn-cs"/>
              </a:rPr>
              <a:t>	keep track of interesting drug-event combinations with “investigations”</a:t>
            </a:r>
          </a:p>
          <a:p>
            <a:r>
              <a:rPr lang="en-GB" sz="1200" kern="1200" dirty="0">
                <a:solidFill>
                  <a:schemeClr val="tx1"/>
                </a:solidFill>
                <a:effectLst/>
                <a:latin typeface="+mn-lt"/>
                <a:ea typeface="+mn-ea"/>
                <a:cs typeface="+mn-cs"/>
              </a:rPr>
              <a:t>	compare national</a:t>
            </a:r>
            <a:r>
              <a:rPr lang="en-GB" sz="1200" kern="1200" baseline="0" dirty="0">
                <a:solidFill>
                  <a:schemeClr val="tx1"/>
                </a:solidFill>
                <a:effectLst/>
                <a:latin typeface="+mn-lt"/>
                <a:ea typeface="+mn-ea"/>
                <a:cs typeface="+mn-cs"/>
              </a:rPr>
              <a:t> data sets with global data sets</a:t>
            </a:r>
          </a:p>
          <a:p>
            <a:r>
              <a:rPr lang="en-GB" sz="1200" kern="1200" baseline="0" dirty="0">
                <a:solidFill>
                  <a:schemeClr val="tx1"/>
                </a:solidFill>
                <a:effectLst/>
                <a:latin typeface="+mn-lt"/>
                <a:ea typeface="+mn-ea"/>
                <a:cs typeface="+mn-cs"/>
              </a:rPr>
              <a:t>	analysis functions (as IC25 </a:t>
            </a:r>
            <a:r>
              <a:rPr lang="en-GB" sz="1200" kern="1200" baseline="0" dirty="0" err="1">
                <a:solidFill>
                  <a:schemeClr val="tx1"/>
                </a:solidFill>
                <a:effectLst/>
                <a:latin typeface="+mn-lt"/>
                <a:ea typeface="+mn-ea"/>
                <a:cs typeface="+mn-cs"/>
              </a:rPr>
              <a:t>ect</a:t>
            </a:r>
            <a:r>
              <a:rPr lang="en-GB" sz="1200" kern="1200" baseline="0" dirty="0">
                <a:solidFill>
                  <a:schemeClr val="tx1"/>
                </a:solidFill>
                <a:effectLst/>
                <a:latin typeface="+mn-lt"/>
                <a:ea typeface="+mn-ea"/>
                <a:cs typeface="+mn-cs"/>
              </a:rPr>
              <a:t>.) facilitates the work in prioritising drug-event combinations</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3F98ADA-3B17-4F7F-8A01-22A39ECBE7FE}" type="slidenum">
              <a:rPr lang="nb-NO" smtClean="0"/>
              <a:t>4</a:t>
            </a:fld>
            <a:endParaRPr lang="nb-NO"/>
          </a:p>
        </p:txBody>
      </p:sp>
    </p:spTree>
    <p:extLst>
      <p:ext uri="{BB962C8B-B14F-4D97-AF65-F5344CB8AC3E}">
        <p14:creationId xmlns:p14="http://schemas.microsoft.com/office/powerpoint/2010/main" val="222894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“Investigation” part gives us an overview</a:t>
            </a:r>
            <a:r>
              <a:rPr lang="en-GB" sz="1200" kern="1200" baseline="0" dirty="0">
                <a:solidFill>
                  <a:schemeClr val="tx1"/>
                </a:solidFill>
                <a:effectLst/>
                <a:latin typeface="+mn-lt"/>
                <a:ea typeface="+mn-ea"/>
                <a:cs typeface="+mn-cs"/>
              </a:rPr>
              <a:t> of all drug-event combinations we have looked at or are going to look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dette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også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mulig</a:t>
            </a:r>
            <a:r>
              <a:rPr lang="en-GB" sz="1200" kern="1200" dirty="0">
                <a:solidFill>
                  <a:schemeClr val="tx1"/>
                </a:solidFill>
                <a:effectLst/>
                <a:latin typeface="+mn-lt"/>
                <a:ea typeface="+mn-ea"/>
                <a:cs typeface="+mn-cs"/>
              </a:rPr>
              <a:t> å quantitative-</a:t>
            </a:r>
            <a:r>
              <a:rPr lang="en-GB" sz="1200" kern="1200" dirty="0" err="1">
                <a:solidFill>
                  <a:schemeClr val="tx1"/>
                </a:solidFill>
                <a:effectLst/>
                <a:latin typeface="+mn-lt"/>
                <a:ea typeface="+mn-ea"/>
                <a:cs typeface="+mn-cs"/>
              </a:rPr>
              <a:t>fanen</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Possible to prioritise</a:t>
            </a:r>
            <a:r>
              <a:rPr lang="en-GB" sz="1200" kern="1200" baseline="0" dirty="0">
                <a:solidFill>
                  <a:schemeClr val="tx1"/>
                </a:solidFill>
                <a:effectLst/>
                <a:latin typeface="+mn-lt"/>
                <a:ea typeface="+mn-ea"/>
                <a:cs typeface="+mn-cs"/>
              </a:rPr>
              <a:t> interesting</a:t>
            </a:r>
            <a:r>
              <a:rPr lang="en-GB" sz="1200" kern="1200" dirty="0">
                <a:solidFill>
                  <a:schemeClr val="tx1"/>
                </a:solidFill>
                <a:effectLst/>
                <a:latin typeface="+mn-lt"/>
                <a:ea typeface="+mn-ea"/>
                <a:cs typeface="+mn-cs"/>
              </a:rPr>
              <a:t> drug-event combinations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Investigations on interesting drug-event combinations can either be prioritised</a:t>
            </a:r>
            <a:r>
              <a:rPr lang="en-GB" sz="1200" kern="1200" baseline="0" dirty="0">
                <a:solidFill>
                  <a:schemeClr val="tx1"/>
                </a:solidFill>
                <a:effectLst/>
                <a:latin typeface="+mn-lt"/>
                <a:ea typeface="+mn-ea"/>
                <a:cs typeface="+mn-cs"/>
              </a:rPr>
              <a:t> for further investigation</a:t>
            </a:r>
            <a:r>
              <a:rPr lang="en-GB" sz="1200" kern="1200" dirty="0">
                <a:solidFill>
                  <a:schemeClr val="tx1"/>
                </a:solidFill>
                <a:effectLst/>
                <a:latin typeface="+mn-lt"/>
                <a:ea typeface="+mn-ea"/>
                <a:cs typeface="+mn-cs"/>
              </a:rPr>
              <a:t>, monitored for a period or closed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according to criteria defined by </a:t>
            </a:r>
            <a:r>
              <a:rPr lang="en-GB" sz="1200" kern="1200" dirty="0" err="1">
                <a:solidFill>
                  <a:schemeClr val="tx1"/>
                </a:solidFill>
                <a:effectLst/>
                <a:latin typeface="+mn-lt"/>
                <a:ea typeface="+mn-ea"/>
                <a:cs typeface="+mn-cs"/>
              </a:rPr>
              <a:t>NoMA</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(drop down menu with different</a:t>
            </a:r>
            <a:r>
              <a:rPr lang="en-GB" sz="1200" kern="1200" baseline="0" dirty="0">
                <a:solidFill>
                  <a:schemeClr val="tx1"/>
                </a:solidFill>
                <a:effectLst/>
                <a:latin typeface="+mn-lt"/>
                <a:ea typeface="+mn-ea"/>
                <a:cs typeface="+mn-cs"/>
              </a:rPr>
              <a:t> statuses you can add to the investigation)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Possible to assign investigations</a:t>
            </a:r>
            <a:r>
              <a:rPr lang="en-GB" sz="1200" kern="1200" baseline="0" dirty="0">
                <a:solidFill>
                  <a:schemeClr val="tx1"/>
                </a:solidFill>
                <a:effectLst/>
                <a:latin typeface="+mn-lt"/>
                <a:ea typeface="+mn-ea"/>
                <a:cs typeface="+mn-cs"/>
              </a:rPr>
              <a:t> to other employees at the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	A drop down menu with the names or other users of </a:t>
            </a:r>
            <a:r>
              <a:rPr lang="en-GB" sz="1200" kern="1200" baseline="0" dirty="0" err="1">
                <a:solidFill>
                  <a:schemeClr val="tx1"/>
                </a:solidFill>
                <a:effectLst/>
                <a:latin typeface="+mn-lt"/>
                <a:ea typeface="+mn-ea"/>
                <a:cs typeface="+mn-cs"/>
              </a:rPr>
              <a:t>Vigilyze</a:t>
            </a:r>
            <a:r>
              <a:rPr lang="en-GB" sz="1200" kern="1200" baseline="0" dirty="0">
                <a:solidFill>
                  <a:schemeClr val="tx1"/>
                </a:solidFill>
                <a:effectLst/>
                <a:latin typeface="+mn-lt"/>
                <a:ea typeface="+mn-ea"/>
                <a:cs typeface="+mn-cs"/>
              </a:rPr>
              <a:t> at our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Possible to keep track of relevant information for å particular drug-event combination by using the “summary”. All users of </a:t>
            </a:r>
            <a:r>
              <a:rPr lang="en-GB" sz="1200" kern="1200" baseline="0" dirty="0" err="1">
                <a:solidFill>
                  <a:schemeClr val="tx1"/>
                </a:solidFill>
                <a:effectLst/>
                <a:latin typeface="+mn-lt"/>
                <a:ea typeface="+mn-ea"/>
                <a:cs typeface="+mn-cs"/>
              </a:rPr>
              <a:t>Vigilyze</a:t>
            </a:r>
            <a:r>
              <a:rPr lang="en-GB" sz="1200" kern="1200" baseline="0" dirty="0">
                <a:solidFill>
                  <a:schemeClr val="tx1"/>
                </a:solidFill>
                <a:effectLst/>
                <a:latin typeface="+mn-lt"/>
                <a:ea typeface="+mn-ea"/>
                <a:cs typeface="+mn-cs"/>
              </a:rPr>
              <a:t> at our agency then have access to information added to a certain drug-event combination which makes work-sharing easy.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3F98ADA-3B17-4F7F-8A01-22A39ECBE7FE}" type="slidenum">
              <a:rPr lang="nb-NO" smtClean="0"/>
              <a:t>5</a:t>
            </a:fld>
            <a:endParaRPr lang="nb-NO"/>
          </a:p>
        </p:txBody>
      </p:sp>
    </p:spTree>
    <p:extLst>
      <p:ext uri="{BB962C8B-B14F-4D97-AF65-F5344CB8AC3E}">
        <p14:creationId xmlns:p14="http://schemas.microsoft.com/office/powerpoint/2010/main" val="73321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Other</a:t>
            </a:r>
            <a:r>
              <a:rPr lang="nb-NO" dirty="0"/>
              <a:t> </a:t>
            </a:r>
            <a:r>
              <a:rPr lang="nb-NO" dirty="0" err="1"/>
              <a:t>features</a:t>
            </a:r>
            <a:r>
              <a:rPr lang="nb-NO" dirty="0"/>
              <a:t> </a:t>
            </a:r>
            <a:r>
              <a:rPr lang="nb-NO" dirty="0" err="1"/>
              <a:t>we</a:t>
            </a:r>
            <a:r>
              <a:rPr lang="nb-NO" dirty="0"/>
              <a:t> </a:t>
            </a:r>
            <a:r>
              <a:rPr lang="nb-NO" dirty="0" err="1"/>
              <a:t>use</a:t>
            </a:r>
            <a:r>
              <a:rPr lang="nb-NO" dirty="0"/>
              <a:t> in </a:t>
            </a:r>
            <a:r>
              <a:rPr lang="nb-NO" dirty="0" err="1"/>
              <a:t>Vigilyze</a:t>
            </a:r>
            <a:r>
              <a:rPr lang="nb-NO" dirty="0"/>
              <a:t>:</a:t>
            </a:r>
          </a:p>
          <a:p>
            <a:r>
              <a:rPr lang="nb-NO" dirty="0"/>
              <a:t>The </a:t>
            </a:r>
            <a:r>
              <a:rPr lang="nb-NO" dirty="0" err="1"/>
              <a:t>sharing</a:t>
            </a:r>
            <a:r>
              <a:rPr lang="nb-NO" dirty="0"/>
              <a:t> </a:t>
            </a:r>
            <a:r>
              <a:rPr lang="nb-NO" dirty="0" err="1"/>
              <a:t>of</a:t>
            </a:r>
            <a:r>
              <a:rPr lang="nb-NO" dirty="0"/>
              <a:t> signal</a:t>
            </a:r>
            <a:r>
              <a:rPr lang="nb-NO" baseline="0" dirty="0"/>
              <a:t> reports from </a:t>
            </a:r>
            <a:r>
              <a:rPr lang="nb-NO" baseline="0" dirty="0" err="1"/>
              <a:t>Netherlands</a:t>
            </a:r>
            <a:r>
              <a:rPr lang="nb-NO" baseline="0" dirty="0"/>
              <a:t> Pharmacovigilance Centre </a:t>
            </a:r>
            <a:r>
              <a:rPr lang="nb-NO" baseline="0" dirty="0" err="1"/>
              <a:t>Lareb</a:t>
            </a:r>
            <a:r>
              <a:rPr lang="nb-NO" baseline="0" dirty="0"/>
              <a:t> and Uppsala </a:t>
            </a:r>
            <a:r>
              <a:rPr lang="nb-NO" baseline="0" dirty="0" err="1"/>
              <a:t>Monitoring</a:t>
            </a:r>
            <a:r>
              <a:rPr lang="nb-NO" baseline="0" dirty="0"/>
              <a:t> Centre</a:t>
            </a:r>
            <a:endParaRPr lang="nb-NO" dirty="0"/>
          </a:p>
        </p:txBody>
      </p:sp>
      <p:sp>
        <p:nvSpPr>
          <p:cNvPr id="4" name="Plassholder for lysbildenummer 3"/>
          <p:cNvSpPr>
            <a:spLocks noGrp="1"/>
          </p:cNvSpPr>
          <p:nvPr>
            <p:ph type="sldNum" sz="quarter" idx="10"/>
          </p:nvPr>
        </p:nvSpPr>
        <p:spPr/>
        <p:txBody>
          <a:bodyPr/>
          <a:lstStyle/>
          <a:p>
            <a:fld id="{D3F98ADA-3B17-4F7F-8A01-22A39ECBE7FE}" type="slidenum">
              <a:rPr lang="nb-NO" smtClean="0"/>
              <a:t>6</a:t>
            </a:fld>
            <a:endParaRPr lang="nb-NO"/>
          </a:p>
        </p:txBody>
      </p:sp>
    </p:spTree>
    <p:extLst>
      <p:ext uri="{BB962C8B-B14F-4D97-AF65-F5344CB8AC3E}">
        <p14:creationId xmlns:p14="http://schemas.microsoft.com/office/powerpoint/2010/main" val="3189358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 Fotografi">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57652"/>
            <a:ext cx="7772400" cy="539319"/>
          </a:xfrm>
        </p:spPr>
        <p:txBody>
          <a:bodyPr anchor="t">
            <a:noAutofit/>
          </a:bodyPr>
          <a:lstStyle>
            <a:lvl1pPr algn="l">
              <a:defRPr sz="3600">
                <a:latin typeface="+mj-lt"/>
              </a:defRPr>
            </a:lvl1pPr>
          </a:lstStyle>
          <a:p>
            <a:r>
              <a:rPr lang="en-US" noProof="0" dirty="0" err="1"/>
              <a:t>Overskrift</a:t>
            </a:r>
            <a:endParaRPr lang="en-US" noProof="0" dirty="0"/>
          </a:p>
        </p:txBody>
      </p:sp>
      <p:sp>
        <p:nvSpPr>
          <p:cNvPr id="3" name="Subtitle 2"/>
          <p:cNvSpPr>
            <a:spLocks noGrp="1"/>
          </p:cNvSpPr>
          <p:nvPr>
            <p:ph type="subTitle" idx="1" hasCustomPrompt="1"/>
          </p:nvPr>
        </p:nvSpPr>
        <p:spPr>
          <a:xfrm>
            <a:off x="685800" y="2396971"/>
            <a:ext cx="7772400" cy="359546"/>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Undertekst</a:t>
            </a:r>
            <a:endParaRPr lang="en-US" noProof="0" dirty="0"/>
          </a:p>
        </p:txBody>
      </p:sp>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552" y="4386761"/>
            <a:ext cx="2323519" cy="777277"/>
          </a:xfrm>
          <a:prstGeom prst="rect">
            <a:avLst/>
          </a:prstGeom>
        </p:spPr>
      </p:pic>
    </p:spTree>
    <p:extLst>
      <p:ext uri="{BB962C8B-B14F-4D97-AF65-F5344CB8AC3E}">
        <p14:creationId xmlns:p14="http://schemas.microsoft.com/office/powerpoint/2010/main" val="426001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innho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9843" y="1059582"/>
            <a:ext cx="7886699" cy="3582665"/>
          </a:xfrm>
        </p:spPr>
        <p:txBody>
          <a:bodyPr/>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US" noProof="0" dirty="0"/>
          </a:p>
        </p:txBody>
      </p:sp>
      <p:sp>
        <p:nvSpPr>
          <p:cNvPr id="7" name="Date Placeholder 6"/>
          <p:cNvSpPr>
            <a:spLocks noGrp="1"/>
          </p:cNvSpPr>
          <p:nvPr>
            <p:ph type="dt" sz="half" idx="10"/>
          </p:nvPr>
        </p:nvSpPr>
        <p:spPr/>
        <p:txBody>
          <a:bodyPr/>
          <a:lstStyle/>
          <a:p>
            <a:fld id="{CA673BF2-C9EF-4091-BEB7-28AB7BF9CEA1}" type="datetimeFigureOut">
              <a:rPr lang="nb-NO" smtClean="0"/>
              <a:t>19.11.2020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1FA097D-BABE-4943-92FF-4A725379F710}" type="slidenum">
              <a:rPr lang="nb-NO" smtClean="0"/>
              <a:t>‹#›</a:t>
            </a:fld>
            <a:endParaRPr lang="nb-NO"/>
          </a:p>
        </p:txBody>
      </p:sp>
      <p:sp>
        <p:nvSpPr>
          <p:cNvPr id="10" name="Title 1">
            <a:extLst>
              <a:ext uri="{FF2B5EF4-FFF2-40B4-BE49-F238E27FC236}">
                <a16:creationId xmlns:a16="http://schemas.microsoft.com/office/drawing/2014/main" xmlns="" id="{EF002D7C-50CE-0E4E-A052-85C7239038B0}"/>
              </a:ext>
            </a:extLst>
          </p:cNvPr>
          <p:cNvSpPr>
            <a:spLocks noGrp="1"/>
          </p:cNvSpPr>
          <p:nvPr>
            <p:ph type="title" hasCustomPrompt="1"/>
          </p:nvPr>
        </p:nvSpPr>
        <p:spPr>
          <a:xfrm>
            <a:off x="628650" y="407550"/>
            <a:ext cx="7886700" cy="580024"/>
          </a:xfrm>
        </p:spPr>
        <p:txBody>
          <a:bodyPr>
            <a:normAutofit/>
          </a:bodyPr>
          <a:lstStyle>
            <a:lvl1pPr>
              <a:defRPr sz="3600" b="1">
                <a:latin typeface="+mj-lt"/>
              </a:defRPr>
            </a:lvl1pPr>
          </a:lstStyle>
          <a:p>
            <a:r>
              <a:rPr lang="en-US" noProof="0" dirty="0" err="1"/>
              <a:t>Overskrift</a:t>
            </a:r>
            <a:endParaRPr lang="en-US" noProof="0" dirty="0"/>
          </a:p>
        </p:txBody>
      </p:sp>
    </p:spTree>
    <p:extLst>
      <p:ext uri="{BB962C8B-B14F-4D97-AF65-F5344CB8AC3E}">
        <p14:creationId xmlns:p14="http://schemas.microsoft.com/office/powerpoint/2010/main" val="379250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innhold og bilde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122115"/>
            <a:ext cx="3614166" cy="35106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err="1"/>
              <a:t>Rediger</a:t>
            </a:r>
            <a:r>
              <a:rPr lang="en-US" noProof="0" dirty="0"/>
              <a:t> </a:t>
            </a:r>
            <a:r>
              <a:rPr lang="en-US" noProof="0" dirty="0" err="1"/>
              <a:t>tekststiler</a:t>
            </a:r>
            <a:r>
              <a:rPr lang="en-US" noProof="0" dirty="0"/>
              <a:t> </a:t>
            </a:r>
            <a:r>
              <a:rPr lang="en-US" noProof="0" dirty="0" err="1"/>
              <a:t>i</a:t>
            </a:r>
            <a:r>
              <a:rPr lang="en-US" noProof="0" dirty="0"/>
              <a:t> </a:t>
            </a:r>
            <a:r>
              <a:rPr lang="en-US" noProof="0" dirty="0" err="1"/>
              <a:t>malen</a:t>
            </a:r>
            <a:endParaRPr lang="en-US" noProof="0" dirty="0"/>
          </a:p>
        </p:txBody>
      </p:sp>
      <p:sp>
        <p:nvSpPr>
          <p:cNvPr id="4" name="Date Placeholder 3"/>
          <p:cNvSpPr>
            <a:spLocks noGrp="1"/>
          </p:cNvSpPr>
          <p:nvPr>
            <p:ph type="dt" sz="half" idx="10"/>
          </p:nvPr>
        </p:nvSpPr>
        <p:spPr/>
        <p:txBody>
          <a:bodyPr/>
          <a:lstStyle/>
          <a:p>
            <a:fld id="{CA673BF2-C9EF-4091-BEB7-28AB7BF9CEA1}" type="datetimeFigureOut">
              <a:rPr lang="nb-NO" smtClean="0"/>
              <a:t>19.11.2020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1FA097D-BABE-4943-92FF-4A725379F710}" type="slidenum">
              <a:rPr lang="nb-NO" smtClean="0"/>
              <a:t>‹#›</a:t>
            </a:fld>
            <a:endParaRPr lang="nb-NO"/>
          </a:p>
        </p:txBody>
      </p:sp>
      <p:sp>
        <p:nvSpPr>
          <p:cNvPr id="8" name="Plassholder for bilde 7"/>
          <p:cNvSpPr>
            <a:spLocks noGrp="1"/>
          </p:cNvSpPr>
          <p:nvPr>
            <p:ph type="pic" sz="quarter" idx="13"/>
          </p:nvPr>
        </p:nvSpPr>
        <p:spPr>
          <a:xfrm>
            <a:off x="4562856" y="1"/>
            <a:ext cx="4581144" cy="4632722"/>
          </a:xfrm>
        </p:spPr>
        <p:txBody>
          <a:bodyPr/>
          <a:lstStyle/>
          <a:p>
            <a:r>
              <a:rPr lang="nb-NO" noProof="0"/>
              <a:t>Klikk ikonet for å legge til et bilde</a:t>
            </a:r>
            <a:endParaRPr lang="en-US" noProof="0" dirty="0"/>
          </a:p>
        </p:txBody>
      </p:sp>
      <p:sp>
        <p:nvSpPr>
          <p:cNvPr id="9" name="Title 1">
            <a:extLst>
              <a:ext uri="{FF2B5EF4-FFF2-40B4-BE49-F238E27FC236}">
                <a16:creationId xmlns:a16="http://schemas.microsoft.com/office/drawing/2014/main" xmlns="" id="{4528DEE4-0B9E-AD4F-8184-4189DF629F2B}"/>
              </a:ext>
            </a:extLst>
          </p:cNvPr>
          <p:cNvSpPr>
            <a:spLocks noGrp="1"/>
          </p:cNvSpPr>
          <p:nvPr>
            <p:ph type="title" hasCustomPrompt="1"/>
          </p:nvPr>
        </p:nvSpPr>
        <p:spPr>
          <a:xfrm>
            <a:off x="628650" y="407550"/>
            <a:ext cx="3614166" cy="580024"/>
          </a:xfrm>
        </p:spPr>
        <p:txBody>
          <a:bodyPr>
            <a:normAutofit/>
          </a:bodyPr>
          <a:lstStyle>
            <a:lvl1pPr>
              <a:defRPr sz="3600" b="1">
                <a:latin typeface="+mj-lt"/>
              </a:defRPr>
            </a:lvl1pPr>
          </a:lstStyle>
          <a:p>
            <a:r>
              <a:rPr lang="en-US" noProof="0" dirty="0" err="1"/>
              <a:t>Overskrift</a:t>
            </a:r>
            <a:endParaRPr lang="en-US" noProof="0" dirty="0"/>
          </a:p>
        </p:txBody>
      </p:sp>
    </p:spTree>
    <p:extLst>
      <p:ext uri="{BB962C8B-B14F-4D97-AF65-F5344CB8AC3E}">
        <p14:creationId xmlns:p14="http://schemas.microsoft.com/office/powerpoint/2010/main" val="183402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debilde">
    <p:spTree>
      <p:nvGrpSpPr>
        <p:cNvPr id="1" name=""/>
        <p:cNvGrpSpPr/>
        <p:nvPr/>
      </p:nvGrpSpPr>
      <p:grpSpPr>
        <a:xfrm>
          <a:off x="0" y="0"/>
          <a:ext cx="0" cy="0"/>
          <a:chOff x="0" y="0"/>
          <a:chExt cx="0" cy="0"/>
        </a:xfrm>
      </p:grpSpPr>
      <p:sp>
        <p:nvSpPr>
          <p:cNvPr id="7" name="Plassholder for bilde 7"/>
          <p:cNvSpPr>
            <a:spLocks noGrp="1"/>
          </p:cNvSpPr>
          <p:nvPr>
            <p:ph type="pic" sz="quarter" idx="13"/>
          </p:nvPr>
        </p:nvSpPr>
        <p:spPr>
          <a:xfrm>
            <a:off x="0" y="-1"/>
            <a:ext cx="9144000" cy="4642247"/>
          </a:xfrm>
        </p:spPr>
        <p:txBody>
          <a:bodyPr anchor="t"/>
          <a:lstStyle>
            <a:lvl1pPr marL="0" indent="0" algn="l">
              <a:buNone/>
              <a:defRPr/>
            </a:lvl1pPr>
          </a:lstStyle>
          <a:p>
            <a:r>
              <a:rPr lang="nb-NO" noProof="0"/>
              <a:t>Klikk ikonet for å legge til et bilde</a:t>
            </a:r>
            <a:endParaRPr lang="en-US" noProof="0" dirty="0"/>
          </a:p>
        </p:txBody>
      </p:sp>
      <p:sp>
        <p:nvSpPr>
          <p:cNvPr id="4" name="Date Placeholder 3"/>
          <p:cNvSpPr>
            <a:spLocks noGrp="1"/>
          </p:cNvSpPr>
          <p:nvPr>
            <p:ph type="dt" sz="half" idx="10"/>
          </p:nvPr>
        </p:nvSpPr>
        <p:spPr/>
        <p:txBody>
          <a:bodyPr/>
          <a:lstStyle/>
          <a:p>
            <a:fld id="{CA673BF2-C9EF-4091-BEB7-28AB7BF9CEA1}" type="datetimeFigureOut">
              <a:rPr lang="nb-NO" smtClean="0"/>
              <a:t>19.11.2020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1FA097D-BABE-4943-92FF-4A725379F710}" type="slidenum">
              <a:rPr lang="nb-NO" smtClean="0"/>
              <a:t>‹#›</a:t>
            </a:fld>
            <a:endParaRPr lang="nb-NO"/>
          </a:p>
        </p:txBody>
      </p:sp>
    </p:spTree>
    <p:extLst>
      <p:ext uri="{BB962C8B-B14F-4D97-AF65-F5344CB8AC3E}">
        <p14:creationId xmlns:p14="http://schemas.microsoft.com/office/powerpoint/2010/main" val="339917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07550"/>
            <a:ext cx="7886700" cy="544021"/>
          </a:xfrm>
        </p:spPr>
        <p:txBody>
          <a:bodyPr>
            <a:normAutofit/>
          </a:bodyPr>
          <a:lstStyle>
            <a:lvl1pPr>
              <a:defRPr sz="3600" b="1">
                <a:latin typeface="+mj-lt"/>
              </a:defRPr>
            </a:lvl1pPr>
          </a:lstStyle>
          <a:p>
            <a:r>
              <a:rPr lang="en-US" noProof="0" dirty="0" err="1"/>
              <a:t>Overskrift</a:t>
            </a:r>
            <a:endParaRPr lang="en-US" noProof="0" dirty="0"/>
          </a:p>
        </p:txBody>
      </p:sp>
      <p:sp>
        <p:nvSpPr>
          <p:cNvPr id="3" name="Content Placeholder 2"/>
          <p:cNvSpPr>
            <a:spLocks noGrp="1"/>
          </p:cNvSpPr>
          <p:nvPr>
            <p:ph idx="1" hasCustomPrompt="1"/>
          </p:nvPr>
        </p:nvSpPr>
        <p:spPr>
          <a:xfrm>
            <a:off x="628650" y="951571"/>
            <a:ext cx="3614166" cy="3681152"/>
          </a:xfrm>
        </p:spPr>
        <p:txBody>
          <a:bodyPr/>
          <a:lstStyle>
            <a:lvl1pPr marL="342900" indent="-342900">
              <a:buClr>
                <a:srgbClr val="00778B"/>
              </a:buClr>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err="1"/>
              <a:t>Rediger</a:t>
            </a:r>
            <a:r>
              <a:rPr lang="en-US" noProof="0" dirty="0"/>
              <a:t> </a:t>
            </a:r>
            <a:r>
              <a:rPr lang="en-US" noProof="0" dirty="0" err="1"/>
              <a:t>tekststiler</a:t>
            </a:r>
            <a:r>
              <a:rPr lang="en-US" noProof="0" dirty="0"/>
              <a:t> </a:t>
            </a:r>
            <a:r>
              <a:rPr lang="en-US" noProof="0" dirty="0" err="1"/>
              <a:t>i</a:t>
            </a:r>
            <a:r>
              <a:rPr lang="en-US" noProof="0" dirty="0"/>
              <a:t> </a:t>
            </a:r>
            <a:r>
              <a:rPr lang="en-US" noProof="0" dirty="0" err="1"/>
              <a:t>malen</a:t>
            </a:r>
            <a:endParaRPr lang="en-US" noProof="0" dirty="0"/>
          </a:p>
        </p:txBody>
      </p:sp>
      <p:sp>
        <p:nvSpPr>
          <p:cNvPr id="4" name="Date Placeholder 3"/>
          <p:cNvSpPr>
            <a:spLocks noGrp="1"/>
          </p:cNvSpPr>
          <p:nvPr>
            <p:ph type="dt" sz="half" idx="10"/>
          </p:nvPr>
        </p:nvSpPr>
        <p:spPr/>
        <p:txBody>
          <a:bodyPr/>
          <a:lstStyle/>
          <a:p>
            <a:fld id="{CA673BF2-C9EF-4091-BEB7-28AB7BF9CEA1}" type="datetimeFigureOut">
              <a:rPr lang="nb-NO" smtClean="0"/>
              <a:t>19.11.2020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1FA097D-BABE-4943-92FF-4A725379F710}" type="slidenum">
              <a:rPr lang="nb-NO" smtClean="0"/>
              <a:t>‹#›</a:t>
            </a:fld>
            <a:endParaRPr lang="nb-NO"/>
          </a:p>
        </p:txBody>
      </p:sp>
      <p:sp>
        <p:nvSpPr>
          <p:cNvPr id="8" name="Plassholder for bilde 7"/>
          <p:cNvSpPr>
            <a:spLocks noGrp="1"/>
          </p:cNvSpPr>
          <p:nvPr>
            <p:ph type="pic" sz="quarter" idx="13"/>
          </p:nvPr>
        </p:nvSpPr>
        <p:spPr>
          <a:xfrm>
            <a:off x="4562856" y="951571"/>
            <a:ext cx="4581144" cy="3681152"/>
          </a:xfrm>
        </p:spPr>
        <p:txBody>
          <a:bodyPr/>
          <a:lstStyle>
            <a:lvl1pPr marL="0" indent="0">
              <a:buNone/>
              <a:defRPr/>
            </a:lvl1pPr>
          </a:lstStyle>
          <a:p>
            <a:r>
              <a:rPr lang="nb-NO" noProof="0"/>
              <a:t>Klikk ikonet for å legge til et bilde</a:t>
            </a:r>
            <a:endParaRPr lang="en-US" noProof="0" dirty="0"/>
          </a:p>
        </p:txBody>
      </p:sp>
    </p:spTree>
    <p:extLst>
      <p:ext uri="{BB962C8B-B14F-4D97-AF65-F5344CB8AC3E}">
        <p14:creationId xmlns:p14="http://schemas.microsoft.com/office/powerpoint/2010/main" val="7847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ølg o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kstSylinder 5"/>
          <p:cNvSpPr txBox="1"/>
          <p:nvPr userDrawn="1"/>
        </p:nvSpPr>
        <p:spPr>
          <a:xfrm>
            <a:off x="1197864" y="2318005"/>
            <a:ext cx="6748272" cy="707886"/>
          </a:xfrm>
          <a:prstGeom prst="rect">
            <a:avLst/>
          </a:prstGeom>
          <a:noFill/>
        </p:spPr>
        <p:txBody>
          <a:bodyPr wrap="square" rtlCol="0">
            <a:spAutoFit/>
          </a:bodyPr>
          <a:lstStyle/>
          <a:p>
            <a:pPr algn="ctr"/>
            <a:r>
              <a:rPr lang="en-US" sz="4000" b="1" noProof="0" dirty="0">
                <a:solidFill>
                  <a:schemeClr val="bg1"/>
                </a:solidFill>
              </a:rPr>
              <a:t>noma.no</a:t>
            </a:r>
          </a:p>
        </p:txBody>
      </p:sp>
      <p:pic>
        <p:nvPicPr>
          <p:cNvPr id="15" name="Bild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551" y="4388149"/>
            <a:ext cx="2323519" cy="775889"/>
          </a:xfrm>
          <a:prstGeom prst="rect">
            <a:avLst/>
          </a:prstGeom>
        </p:spPr>
      </p:pic>
    </p:spTree>
    <p:extLst>
      <p:ext uri="{BB962C8B-B14F-4D97-AF65-F5344CB8AC3E}">
        <p14:creationId xmlns:p14="http://schemas.microsoft.com/office/powerpoint/2010/main" val="56249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0031D54-9204-497D-940E-33BF124542FE}" type="datetimeFigureOut">
              <a:rPr lang="nb-NO" smtClean="0"/>
              <a:t>19.11.2020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5C15BF3-85AA-4396-87FB-0E2A996D7869}" type="slidenum">
              <a:rPr lang="nb-NO" smtClean="0"/>
              <a:t>‹#›</a:t>
            </a:fld>
            <a:endParaRPr lang="nb-NO"/>
          </a:p>
        </p:txBody>
      </p:sp>
    </p:spTree>
    <p:extLst>
      <p:ext uri="{BB962C8B-B14F-4D97-AF65-F5344CB8AC3E}">
        <p14:creationId xmlns:p14="http://schemas.microsoft.com/office/powerpoint/2010/main" val="334539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0031D54-9204-497D-940E-33BF124542FE}" type="datetimeFigureOut">
              <a:rPr lang="nb-NO" smtClean="0"/>
              <a:t>19.11.2020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5C15BF3-85AA-4396-87FB-0E2A996D7869}" type="slidenum">
              <a:rPr lang="nb-NO" smtClean="0"/>
              <a:t>‹#›</a:t>
            </a:fld>
            <a:endParaRPr lang="nb-NO"/>
          </a:p>
        </p:txBody>
      </p:sp>
    </p:spTree>
    <p:extLst>
      <p:ext uri="{BB962C8B-B14F-4D97-AF65-F5344CB8AC3E}">
        <p14:creationId xmlns:p14="http://schemas.microsoft.com/office/powerpoint/2010/main" val="292563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674" y="411510"/>
            <a:ext cx="7886700" cy="540060"/>
          </a:xfrm>
          <a:prstGeom prst="rect">
            <a:avLst/>
          </a:prstGeom>
        </p:spPr>
        <p:txBody>
          <a:bodyPr vert="horz" lIns="91440" tIns="45720" rIns="91440" bIns="45720" rtlCol="0" anchor="t">
            <a:normAutofit/>
          </a:bodyPr>
          <a:lstStyle/>
          <a:p>
            <a:r>
              <a:rPr lang="en-US" noProof="0" dirty="0" err="1"/>
              <a:t>Overskrift</a:t>
            </a:r>
            <a:endParaRPr lang="en-US" noProof="0" dirty="0"/>
          </a:p>
        </p:txBody>
      </p:sp>
      <p:sp>
        <p:nvSpPr>
          <p:cNvPr id="3" name="Text Placeholder 2"/>
          <p:cNvSpPr>
            <a:spLocks noGrp="1"/>
          </p:cNvSpPr>
          <p:nvPr>
            <p:ph type="body" idx="1"/>
          </p:nvPr>
        </p:nvSpPr>
        <p:spPr>
          <a:xfrm>
            <a:off x="628650" y="951571"/>
            <a:ext cx="7886700" cy="3681152"/>
          </a:xfrm>
          <a:prstGeom prst="rect">
            <a:avLst/>
          </a:prstGeom>
        </p:spPr>
        <p:txBody>
          <a:bodyPr vert="horz" lIns="91440" tIns="45720" rIns="91440" bIns="45720" rtlCol="0">
            <a:normAutofit/>
          </a:bodyPr>
          <a:lstStyle/>
          <a:p>
            <a:pPr lvl="0"/>
            <a:r>
              <a:rPr lang="en-US" noProof="0" dirty="0" err="1"/>
              <a:t>Rediger</a:t>
            </a:r>
            <a:r>
              <a:rPr lang="en-US" noProof="0" dirty="0"/>
              <a:t> </a:t>
            </a:r>
            <a:r>
              <a:rPr lang="en-US" noProof="0" dirty="0" err="1"/>
              <a:t>tekststiler</a:t>
            </a:r>
            <a:r>
              <a:rPr lang="en-US" noProof="0" dirty="0"/>
              <a:t> </a:t>
            </a:r>
            <a:r>
              <a:rPr lang="en-US" noProof="0" dirty="0" err="1"/>
              <a:t>i</a:t>
            </a:r>
            <a:r>
              <a:rPr lang="en-US" noProof="0" dirty="0"/>
              <a:t> </a:t>
            </a:r>
            <a:r>
              <a:rPr lang="en-US" noProof="0" dirty="0" err="1"/>
              <a:t>malen</a:t>
            </a:r>
            <a:endParaRPr lang="en-US" noProof="0" dirty="0"/>
          </a:p>
          <a:p>
            <a:pPr lvl="1"/>
            <a:r>
              <a:rPr lang="en-US" noProof="0" dirty="0"/>
              <a:t>Andre </a:t>
            </a:r>
            <a:r>
              <a:rPr lang="en-US" noProof="0" dirty="0" err="1"/>
              <a:t>nivå</a:t>
            </a:r>
            <a:endParaRPr lang="en-US" noProof="0" dirty="0"/>
          </a:p>
          <a:p>
            <a:pPr lvl="2"/>
            <a:r>
              <a:rPr lang="en-US" noProof="0" dirty="0" err="1"/>
              <a:t>Tredje</a:t>
            </a:r>
            <a:r>
              <a:rPr lang="en-US" noProof="0" dirty="0"/>
              <a:t> </a:t>
            </a:r>
            <a:r>
              <a:rPr lang="en-US" noProof="0" dirty="0" err="1"/>
              <a:t>nivå</a:t>
            </a:r>
            <a:endParaRPr lang="en-US" noProof="0" dirty="0"/>
          </a:p>
          <a:p>
            <a:pPr lvl="3"/>
            <a:r>
              <a:rPr lang="en-US" noProof="0" dirty="0" err="1"/>
              <a:t>Fjerde</a:t>
            </a:r>
            <a:r>
              <a:rPr lang="en-US" noProof="0" dirty="0"/>
              <a:t> </a:t>
            </a:r>
            <a:r>
              <a:rPr lang="en-US" noProof="0" dirty="0" err="1"/>
              <a:t>nivå</a:t>
            </a:r>
            <a:endParaRPr lang="en-US" noProof="0" dirty="0"/>
          </a:p>
          <a:p>
            <a:pPr lvl="4"/>
            <a:r>
              <a:rPr lang="en-US" noProof="0" dirty="0" err="1"/>
              <a:t>Femte</a:t>
            </a:r>
            <a:r>
              <a:rPr lang="en-US" noProof="0" dirty="0"/>
              <a:t> </a:t>
            </a:r>
            <a:r>
              <a:rPr lang="en-US" noProof="0" dirty="0" err="1"/>
              <a:t>nivå</a:t>
            </a:r>
            <a:endParaRPr lang="en-US" noProof="0" dirty="0"/>
          </a:p>
        </p:txBody>
      </p:sp>
      <p:sp>
        <p:nvSpPr>
          <p:cNvPr id="4" name="Date Placeholder 3"/>
          <p:cNvSpPr>
            <a:spLocks noGrp="1"/>
          </p:cNvSpPr>
          <p:nvPr>
            <p:ph type="dt" sz="half" idx="2"/>
          </p:nvPr>
        </p:nvSpPr>
        <p:spPr>
          <a:xfrm>
            <a:off x="2189576" y="4767264"/>
            <a:ext cx="1368152" cy="273844"/>
          </a:xfrm>
          <a:prstGeom prst="rect">
            <a:avLst/>
          </a:prstGeom>
        </p:spPr>
        <p:txBody>
          <a:bodyPr vert="horz" lIns="91440" tIns="45720" rIns="91440" bIns="45720" rtlCol="0" anchor="ctr"/>
          <a:lstStyle>
            <a:lvl1pPr algn="l">
              <a:defRPr sz="1200" b="1">
                <a:solidFill>
                  <a:schemeClr val="tx1">
                    <a:tint val="75000"/>
                  </a:schemeClr>
                </a:solidFill>
              </a:defRPr>
            </a:lvl1pPr>
          </a:lstStyle>
          <a:p>
            <a:fld id="{CA673BF2-C9EF-4091-BEB7-28AB7BF9CEA1}" type="datetimeFigureOut">
              <a:rPr lang="nb-NO" smtClean="0"/>
              <a:pPr/>
              <a:t>19.11.2020</a:t>
            </a:fld>
            <a:endParaRPr lang="nb-NO" dirty="0"/>
          </a:p>
        </p:txBody>
      </p:sp>
      <p:sp>
        <p:nvSpPr>
          <p:cNvPr id="5" name="Footer Placeholder 4"/>
          <p:cNvSpPr>
            <a:spLocks noGrp="1"/>
          </p:cNvSpPr>
          <p:nvPr>
            <p:ph type="ftr" sz="quarter" idx="3"/>
          </p:nvPr>
        </p:nvSpPr>
        <p:spPr>
          <a:xfrm>
            <a:off x="3707904" y="4767264"/>
            <a:ext cx="3960440" cy="273844"/>
          </a:xfrm>
          <a:prstGeom prst="rect">
            <a:avLst/>
          </a:prstGeom>
        </p:spPr>
        <p:txBody>
          <a:bodyPr vert="horz" lIns="91440" tIns="45720" rIns="91440" bIns="45720" rtlCol="0" anchor="ctr"/>
          <a:lstStyle>
            <a:lvl1pPr algn="ctr">
              <a:defRPr sz="1200" b="1">
                <a:solidFill>
                  <a:srgbClr val="00778B"/>
                </a:solidFill>
              </a:defRPr>
            </a:lvl1pPr>
          </a:lstStyle>
          <a:p>
            <a:endParaRPr lang="nb-NO" dirty="0"/>
          </a:p>
        </p:txBody>
      </p:sp>
      <p:sp>
        <p:nvSpPr>
          <p:cNvPr id="6" name="Slide Number Placeholder 5"/>
          <p:cNvSpPr>
            <a:spLocks noGrp="1"/>
          </p:cNvSpPr>
          <p:nvPr>
            <p:ph type="sldNum" sz="quarter" idx="4"/>
          </p:nvPr>
        </p:nvSpPr>
        <p:spPr>
          <a:xfrm>
            <a:off x="7812360" y="4767264"/>
            <a:ext cx="702990" cy="273844"/>
          </a:xfrm>
          <a:prstGeom prst="rect">
            <a:avLst/>
          </a:prstGeom>
        </p:spPr>
        <p:txBody>
          <a:bodyPr vert="horz" lIns="91440" tIns="45720" rIns="91440" bIns="45720" rtlCol="0" anchor="ctr"/>
          <a:lstStyle>
            <a:lvl1pPr algn="r">
              <a:defRPr sz="1200" b="1">
                <a:solidFill>
                  <a:srgbClr val="00778B"/>
                </a:solidFill>
              </a:defRPr>
            </a:lvl1pPr>
          </a:lstStyle>
          <a:p>
            <a:fld id="{F1FA097D-BABE-4943-92FF-4A725379F710}" type="slidenum">
              <a:rPr lang="nb-NO" smtClean="0"/>
              <a:pPr/>
              <a:t>‹#›</a:t>
            </a:fld>
            <a:endParaRPr lang="nb-NO" dirty="0"/>
          </a:p>
        </p:txBody>
      </p:sp>
      <p:pic>
        <p:nvPicPr>
          <p:cNvPr id="7" name="Bilde 6">
            <a:extLst>
              <a:ext uri="{FF2B5EF4-FFF2-40B4-BE49-F238E27FC236}">
                <a16:creationId xmlns:a16="http://schemas.microsoft.com/office/drawing/2014/main" xmlns="" id="{E641F7F0-2917-274D-AEE9-507305569DA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7544" y="4615198"/>
            <a:ext cx="1722032" cy="576064"/>
          </a:xfrm>
          <a:prstGeom prst="rect">
            <a:avLst/>
          </a:prstGeom>
        </p:spPr>
      </p:pic>
    </p:spTree>
    <p:extLst>
      <p:ext uri="{BB962C8B-B14F-4D97-AF65-F5344CB8AC3E}">
        <p14:creationId xmlns:p14="http://schemas.microsoft.com/office/powerpoint/2010/main" val="575746805"/>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8" r:id="rId5"/>
    <p:sldLayoutId id="2147483666" r:id="rId6"/>
    <p:sldLayoutId id="2147483669" r:id="rId7"/>
    <p:sldLayoutId id="2147483670" r:id="rId8"/>
  </p:sldLayoutIdLst>
  <p:txStyles>
    <p:titleStyle>
      <a:lvl1pPr algn="l" defTabSz="914400" rtl="0" eaLnBrk="1" latinLnBrk="0" hangingPunct="1">
        <a:lnSpc>
          <a:spcPct val="90000"/>
        </a:lnSpc>
        <a:spcBef>
          <a:spcPct val="0"/>
        </a:spcBef>
        <a:buNone/>
        <a:defRPr sz="3600" b="1" kern="1200">
          <a:solidFill>
            <a:srgbClr val="00778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8B"/>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78B"/>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78B"/>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78B"/>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78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19FD4C7-4472-BC45-AA64-6D034640B2A9}"/>
              </a:ext>
            </a:extLst>
          </p:cNvPr>
          <p:cNvSpPr>
            <a:spLocks noGrp="1"/>
          </p:cNvSpPr>
          <p:nvPr>
            <p:ph type="ctrTitle"/>
          </p:nvPr>
        </p:nvSpPr>
        <p:spPr/>
        <p:txBody>
          <a:bodyPr/>
          <a:lstStyle/>
          <a:p>
            <a:pPr algn="ctr"/>
            <a:r>
              <a:rPr lang="nb-NO" dirty="0" err="1"/>
              <a:t>Vigilyze</a:t>
            </a:r>
            <a:r>
              <a:rPr lang="nb-NO" dirty="0"/>
              <a:t> as </a:t>
            </a:r>
            <a:r>
              <a:rPr lang="nb-NO" dirty="0" err="1"/>
              <a:t>the</a:t>
            </a:r>
            <a:r>
              <a:rPr lang="nb-NO" dirty="0"/>
              <a:t> </a:t>
            </a:r>
            <a:r>
              <a:rPr lang="nb-NO" dirty="0" err="1"/>
              <a:t>main</a:t>
            </a:r>
            <a:r>
              <a:rPr lang="nb-NO" dirty="0"/>
              <a:t> </a:t>
            </a:r>
            <a:r>
              <a:rPr lang="nb-NO" dirty="0" err="1"/>
              <a:t>tool</a:t>
            </a:r>
            <a:r>
              <a:rPr lang="nb-NO" dirty="0"/>
              <a:t> in </a:t>
            </a:r>
            <a:r>
              <a:rPr lang="nb-NO" dirty="0" err="1"/>
              <a:t>national</a:t>
            </a:r>
            <a:r>
              <a:rPr lang="nb-NO" dirty="0"/>
              <a:t> signal </a:t>
            </a:r>
            <a:r>
              <a:rPr lang="nb-NO" dirty="0" err="1"/>
              <a:t>detection</a:t>
            </a:r>
            <a:r>
              <a:rPr lang="nb-NO" dirty="0"/>
              <a:t> in Norway</a:t>
            </a:r>
          </a:p>
        </p:txBody>
      </p:sp>
    </p:spTree>
    <p:extLst>
      <p:ext uri="{BB962C8B-B14F-4D97-AF65-F5344CB8AC3E}">
        <p14:creationId xmlns:p14="http://schemas.microsoft.com/office/powerpoint/2010/main" val="305105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85800" y="267494"/>
            <a:ext cx="7772400" cy="720080"/>
          </a:xfrm>
        </p:spPr>
        <p:txBody>
          <a:bodyPr/>
          <a:lstStyle/>
          <a:p>
            <a:r>
              <a:rPr lang="en-GB" sz="2800" dirty="0"/>
              <a:t>Our challenges in national signal detection</a:t>
            </a:r>
            <a:endParaRPr lang="nb-NO" sz="2800" dirty="0"/>
          </a:p>
        </p:txBody>
      </p:sp>
      <p:sp>
        <p:nvSpPr>
          <p:cNvPr id="5" name="Undertittel 4"/>
          <p:cNvSpPr>
            <a:spLocks noGrp="1"/>
          </p:cNvSpPr>
          <p:nvPr>
            <p:ph type="subTitle" idx="1"/>
          </p:nvPr>
        </p:nvSpPr>
        <p:spPr>
          <a:xfrm>
            <a:off x="684712" y="915566"/>
            <a:ext cx="7772400" cy="2520280"/>
          </a:xfrm>
        </p:spPr>
        <p:txBody>
          <a:bodyPr>
            <a:normAutofit/>
          </a:bodyPr>
          <a:lstStyle/>
          <a:p>
            <a:pPr marL="342900" indent="-342900">
              <a:buFont typeface="Arial" panose="020B0604020202020204" pitchFamily="34" charset="0"/>
              <a:buChar char="•"/>
            </a:pPr>
            <a:r>
              <a:rPr lang="en-GB" sz="2000" dirty="0"/>
              <a:t>Slow and non-user-friendly tool for generating the needed data </a:t>
            </a:r>
            <a:endParaRPr lang="nb-NO" sz="2000" dirty="0"/>
          </a:p>
          <a:p>
            <a:pPr marL="342900" indent="-342900">
              <a:buFont typeface="Arial" panose="020B0604020202020204" pitchFamily="34" charset="0"/>
              <a:buChar char="•"/>
            </a:pPr>
            <a:r>
              <a:rPr lang="en-GB" sz="2000" dirty="0"/>
              <a:t>No efficient tool to give an overview of interesting drug-event combinations </a:t>
            </a:r>
            <a:endParaRPr lang="nb-NO" sz="2000" dirty="0"/>
          </a:p>
          <a:p>
            <a:pPr marL="342900" indent="-342900">
              <a:buFont typeface="Arial" panose="020B0604020202020204" pitchFamily="34" charset="0"/>
              <a:buChar char="•"/>
            </a:pPr>
            <a:r>
              <a:rPr lang="en-GB" sz="2000" dirty="0"/>
              <a:t>No efficient tool for monitoring potential signals </a:t>
            </a:r>
            <a:endParaRPr lang="nb-NO" sz="2000" dirty="0"/>
          </a:p>
          <a:p>
            <a:pPr marL="342900" indent="-342900">
              <a:buFont typeface="Arial" panose="020B0604020202020204" pitchFamily="34" charset="0"/>
              <a:buChar char="•"/>
            </a:pPr>
            <a:r>
              <a:rPr lang="en-GB" sz="2000" dirty="0"/>
              <a:t>No efficient tool for work sharing</a:t>
            </a:r>
          </a:p>
          <a:p>
            <a:pPr marL="342900" indent="-342900">
              <a:buFont typeface="Arial" panose="020B0604020202020204" pitchFamily="34" charset="0"/>
              <a:buChar char="•"/>
            </a:pPr>
            <a:r>
              <a:rPr lang="en-GB" sz="2000" dirty="0"/>
              <a:t>Most commercial signal detection tools are developed for industry users</a:t>
            </a:r>
            <a:endParaRPr lang="nb-NO" sz="2000"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105207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srcRect t="9535" r="50445" b="3735"/>
          <a:stretch/>
        </p:blipFill>
        <p:spPr>
          <a:xfrm>
            <a:off x="1" y="192640"/>
            <a:ext cx="9151187" cy="4504652"/>
          </a:xfrm>
          <a:prstGeom prst="rect">
            <a:avLst/>
          </a:prstGeom>
        </p:spPr>
      </p:pic>
      <p:sp>
        <p:nvSpPr>
          <p:cNvPr id="6" name="Avrundet rektangel 5"/>
          <p:cNvSpPr/>
          <p:nvPr/>
        </p:nvSpPr>
        <p:spPr>
          <a:xfrm>
            <a:off x="3097660" y="593332"/>
            <a:ext cx="3267182" cy="146406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7" name="Avrundet rektangel 6"/>
          <p:cNvSpPr/>
          <p:nvPr/>
        </p:nvSpPr>
        <p:spPr>
          <a:xfrm>
            <a:off x="6996701" y="167322"/>
            <a:ext cx="1687530" cy="3643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10161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stretch>
            <a:fillRect/>
          </a:stretch>
        </p:blipFill>
        <p:spPr>
          <a:xfrm>
            <a:off x="18529" y="699542"/>
            <a:ext cx="9144000" cy="4516509"/>
          </a:xfrm>
          <a:prstGeom prst="rect">
            <a:avLst/>
          </a:prstGeom>
        </p:spPr>
      </p:pic>
      <p:sp>
        <p:nvSpPr>
          <p:cNvPr id="7" name="Avrundet rektangel 6"/>
          <p:cNvSpPr/>
          <p:nvPr/>
        </p:nvSpPr>
        <p:spPr>
          <a:xfrm>
            <a:off x="56506" y="1302289"/>
            <a:ext cx="1910995" cy="4623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9" name="Avrundet rektangel 8"/>
          <p:cNvSpPr/>
          <p:nvPr/>
        </p:nvSpPr>
        <p:spPr>
          <a:xfrm>
            <a:off x="3916474" y="1563638"/>
            <a:ext cx="5208997" cy="40197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Avrundet rektangel 9">
            <a:extLst>
              <a:ext uri="{FF2B5EF4-FFF2-40B4-BE49-F238E27FC236}">
                <a16:creationId xmlns:a16="http://schemas.microsoft.com/office/drawing/2014/main" xmlns="" id="{6D6FCC9F-E693-2E4E-A17E-4816692A7A8B}"/>
              </a:ext>
            </a:extLst>
          </p:cNvPr>
          <p:cNvSpPr/>
          <p:nvPr/>
        </p:nvSpPr>
        <p:spPr>
          <a:xfrm>
            <a:off x="2987824" y="2139702"/>
            <a:ext cx="1032118" cy="15677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5034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endParaRPr lang="nb-NO"/>
          </a:p>
        </p:txBody>
      </p:sp>
      <p:pic>
        <p:nvPicPr>
          <p:cNvPr id="4" name="Plassholder for innhold 3"/>
          <p:cNvPicPr>
            <a:picLocks noGrp="1"/>
          </p:cNvPicPr>
          <p:nvPr>
            <p:ph idx="1"/>
          </p:nvPr>
        </p:nvPicPr>
        <p:blipFill rotWithShape="1">
          <a:blip r:embed="rId3"/>
          <a:srcRect l="50037" t="9545" r="372" b="4014"/>
          <a:stretch/>
        </p:blipFill>
        <p:spPr bwMode="auto">
          <a:xfrm>
            <a:off x="0" y="189083"/>
            <a:ext cx="9144000" cy="4462961"/>
          </a:xfrm>
          <a:prstGeom prst="rect">
            <a:avLst/>
          </a:prstGeom>
          <a:ln>
            <a:noFill/>
          </a:ln>
          <a:extLst>
            <a:ext uri="{53640926-AAD7-44D8-BBD7-CCE9431645EC}">
              <a14:shadowObscured xmlns:a14="http://schemas.microsoft.com/office/drawing/2010/main"/>
            </a:ext>
          </a:extLst>
        </p:spPr>
      </p:pic>
      <p:sp>
        <p:nvSpPr>
          <p:cNvPr id="5" name="Avrundet rektangel 4"/>
          <p:cNvSpPr/>
          <p:nvPr/>
        </p:nvSpPr>
        <p:spPr>
          <a:xfrm>
            <a:off x="6711593" y="809090"/>
            <a:ext cx="2365625" cy="169523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151817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endParaRPr lang="nb-NO" dirty="0"/>
          </a:p>
        </p:txBody>
      </p:sp>
      <p:pic>
        <p:nvPicPr>
          <p:cNvPr id="4" name="Plassholder for innhold 3"/>
          <p:cNvPicPr>
            <a:picLocks noGrp="1" noChangeAspect="1"/>
          </p:cNvPicPr>
          <p:nvPr>
            <p:ph idx="1"/>
          </p:nvPr>
        </p:nvPicPr>
        <p:blipFill rotWithShape="1">
          <a:blip r:embed="rId3"/>
          <a:srcRect t="8843" r="50526" b="7213"/>
          <a:stretch/>
        </p:blipFill>
        <p:spPr>
          <a:xfrm>
            <a:off x="0" y="193230"/>
            <a:ext cx="9144000" cy="4848446"/>
          </a:xfrm>
          <a:prstGeom prst="rect">
            <a:avLst/>
          </a:prstGeom>
        </p:spPr>
      </p:pic>
      <p:sp>
        <p:nvSpPr>
          <p:cNvPr id="6" name="Avrundet rektangel 5"/>
          <p:cNvSpPr/>
          <p:nvPr/>
        </p:nvSpPr>
        <p:spPr>
          <a:xfrm>
            <a:off x="3860515" y="3660169"/>
            <a:ext cx="3367355" cy="13815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10619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67494"/>
            <a:ext cx="7772400" cy="539319"/>
          </a:xfrm>
        </p:spPr>
        <p:txBody>
          <a:bodyPr/>
          <a:lstStyle/>
          <a:p>
            <a:r>
              <a:rPr lang="nb-NO" sz="2800" dirty="0" err="1"/>
              <a:t>Why</a:t>
            </a:r>
            <a:r>
              <a:rPr lang="nb-NO" sz="2800" dirty="0"/>
              <a:t> </a:t>
            </a:r>
            <a:r>
              <a:rPr lang="nb-NO" sz="2800" dirty="0" err="1"/>
              <a:t>Vigilyze</a:t>
            </a:r>
            <a:r>
              <a:rPr lang="nb-NO" sz="2800" dirty="0"/>
              <a:t> as </a:t>
            </a:r>
            <a:r>
              <a:rPr lang="nb-NO" sz="2800" dirty="0" err="1"/>
              <a:t>our</a:t>
            </a:r>
            <a:r>
              <a:rPr lang="nb-NO" sz="2800" dirty="0"/>
              <a:t> </a:t>
            </a:r>
            <a:r>
              <a:rPr lang="nb-NO" sz="2800" dirty="0" err="1"/>
              <a:t>main</a:t>
            </a:r>
            <a:r>
              <a:rPr lang="nb-NO" sz="2800" dirty="0"/>
              <a:t> </a:t>
            </a:r>
            <a:r>
              <a:rPr lang="nb-NO" sz="2800" dirty="0" err="1"/>
              <a:t>tool</a:t>
            </a:r>
            <a:r>
              <a:rPr lang="nb-NO" sz="2800" dirty="0"/>
              <a:t> for </a:t>
            </a:r>
            <a:r>
              <a:rPr lang="nb-NO" sz="2800" dirty="0" err="1"/>
              <a:t>national</a:t>
            </a:r>
            <a:r>
              <a:rPr lang="nb-NO" sz="2800" dirty="0"/>
              <a:t> signal </a:t>
            </a:r>
            <a:r>
              <a:rPr lang="nb-NO" sz="2800" dirty="0" err="1"/>
              <a:t>detection</a:t>
            </a:r>
            <a:endParaRPr lang="nb-NO" sz="2800" dirty="0"/>
          </a:p>
        </p:txBody>
      </p:sp>
      <p:sp>
        <p:nvSpPr>
          <p:cNvPr id="3" name="Undertittel 2"/>
          <p:cNvSpPr>
            <a:spLocks noGrp="1"/>
          </p:cNvSpPr>
          <p:nvPr>
            <p:ph type="subTitle" idx="1"/>
          </p:nvPr>
        </p:nvSpPr>
        <p:spPr>
          <a:xfrm>
            <a:off x="685800" y="1203598"/>
            <a:ext cx="7772400" cy="3168352"/>
          </a:xfrm>
        </p:spPr>
        <p:txBody>
          <a:bodyPr>
            <a:noAutofit/>
          </a:bodyPr>
          <a:lstStyle/>
          <a:p>
            <a:pPr marL="342900" indent="-342900">
              <a:buFont typeface="Arial" panose="020B0604020202020204" pitchFamily="34" charset="0"/>
              <a:buChar char="•"/>
            </a:pPr>
            <a:r>
              <a:rPr lang="en-GB" sz="1400" b="0"/>
              <a:t>Intuitive user-interface </a:t>
            </a:r>
            <a:endParaRPr lang="en-GB" sz="1400" b="0" dirty="0"/>
          </a:p>
          <a:p>
            <a:pPr marL="342900" indent="-342900">
              <a:buFont typeface="Arial" panose="020B0604020202020204" pitchFamily="34" charset="0"/>
              <a:buChar char="•"/>
            </a:pPr>
            <a:r>
              <a:rPr lang="en-GB" sz="1400" b="0" dirty="0"/>
              <a:t>Data is immediately generated as you search</a:t>
            </a:r>
            <a:endParaRPr lang="nb-NO" sz="1400" b="0" dirty="0"/>
          </a:p>
          <a:p>
            <a:pPr marL="342900" indent="-342900">
              <a:buFont typeface="Arial" panose="020B0604020202020204" pitchFamily="34" charset="0"/>
              <a:buChar char="•"/>
            </a:pPr>
            <a:r>
              <a:rPr lang="en-GB" sz="1400" b="0" dirty="0"/>
              <a:t>Signal status in the investigations gives an overview of all drug-event combinations of interest </a:t>
            </a:r>
          </a:p>
          <a:p>
            <a:pPr marL="342900" indent="-342900">
              <a:buFont typeface="Arial" panose="020B0604020202020204" pitchFamily="34" charset="0"/>
              <a:buChar char="•"/>
            </a:pPr>
            <a:r>
              <a:rPr lang="en-GB" sz="1400" b="0" dirty="0"/>
              <a:t>Investigations allow work sharing</a:t>
            </a:r>
          </a:p>
          <a:p>
            <a:pPr marL="342900" indent="-342900">
              <a:buFont typeface="Arial" panose="020B0604020202020204" pitchFamily="34" charset="0"/>
              <a:buChar char="•"/>
            </a:pPr>
            <a:r>
              <a:rPr lang="en-GB" sz="1400" b="0" dirty="0"/>
              <a:t>Contains both search and analysis functions (and Norwegian datasets are compared with the global data sets) </a:t>
            </a:r>
            <a:endParaRPr lang="nb-NO" sz="1400" b="0" dirty="0"/>
          </a:p>
          <a:p>
            <a:pPr marL="342900" indent="-342900">
              <a:buFont typeface="Arial" panose="020B0604020202020204" pitchFamily="34" charset="0"/>
              <a:buChar char="•"/>
            </a:pPr>
            <a:r>
              <a:rPr lang="en-GB" sz="1400" b="0" dirty="0"/>
              <a:t>Signals shared by other authorities</a:t>
            </a:r>
          </a:p>
          <a:p>
            <a:pPr marL="342900" indent="-342900">
              <a:buFont typeface="Arial" panose="020B0604020202020204" pitchFamily="34" charset="0"/>
              <a:buChar char="•"/>
            </a:pPr>
            <a:r>
              <a:rPr lang="en-GB" sz="1400" b="0" dirty="0"/>
              <a:t>Free of charge for national PV centres in all member countries of the </a:t>
            </a:r>
            <a:r>
              <a:rPr lang="nb-NO" sz="1400" b="0" dirty="0"/>
              <a:t>WHO </a:t>
            </a:r>
            <a:r>
              <a:rPr lang="nb-NO" sz="1400" b="0" dirty="0" err="1"/>
              <a:t>Programme</a:t>
            </a:r>
            <a:r>
              <a:rPr lang="nb-NO" sz="1400" b="0" dirty="0"/>
              <a:t> for International Drug </a:t>
            </a:r>
            <a:r>
              <a:rPr lang="nb-NO" sz="1400" b="0" dirty="0" err="1"/>
              <a:t>Monitoring</a:t>
            </a:r>
            <a:r>
              <a:rPr lang="nb-NO" sz="1400" b="0" dirty="0"/>
              <a:t> (PIDM).</a:t>
            </a:r>
            <a:endParaRPr lang="en-GB" sz="1400" b="0" dirty="0"/>
          </a:p>
          <a:p>
            <a:endParaRPr lang="nb-NO" sz="1400" b="0" dirty="0"/>
          </a:p>
          <a:p>
            <a:endParaRPr lang="nb-NO" sz="1400" b="0" dirty="0"/>
          </a:p>
        </p:txBody>
      </p:sp>
    </p:spTree>
    <p:extLst>
      <p:ext uri="{BB962C8B-B14F-4D97-AF65-F5344CB8AC3E}">
        <p14:creationId xmlns:p14="http://schemas.microsoft.com/office/powerpoint/2010/main" val="295231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985382"/>
      </p:ext>
    </p:extLst>
  </p:cSld>
  <p:clrMapOvr>
    <a:masterClrMapping/>
  </p:clrMapOvr>
</p:sld>
</file>

<file path=ppt/theme/theme1.xml><?xml version="1.0" encoding="utf-8"?>
<a:theme xmlns:a="http://schemas.openxmlformats.org/drawingml/2006/main" name="Office-tema">
  <a:themeElements>
    <a:clrScheme name="Statens legemiddelverk">
      <a:dk1>
        <a:sysClr val="windowText" lastClr="000000"/>
      </a:dk1>
      <a:lt1>
        <a:sysClr val="window" lastClr="FFFFFF"/>
      </a:lt1>
      <a:dk2>
        <a:srgbClr val="00778B"/>
      </a:dk2>
      <a:lt2>
        <a:srgbClr val="FFFFFF"/>
      </a:lt2>
      <a:accent1>
        <a:srgbClr val="00778B"/>
      </a:accent1>
      <a:accent2>
        <a:srgbClr val="76C9D2"/>
      </a:accent2>
      <a:accent3>
        <a:srgbClr val="9593CF"/>
      </a:accent3>
      <a:accent4>
        <a:srgbClr val="D64D7D"/>
      </a:accent4>
      <a:accent5>
        <a:srgbClr val="D5752D"/>
      </a:accent5>
      <a:accent6>
        <a:srgbClr val="EBDF57"/>
      </a:accent6>
      <a:hlink>
        <a:srgbClr val="00778B"/>
      </a:hlink>
      <a:folHlink>
        <a:srgbClr val="76C9D2"/>
      </a:folHlink>
    </a:clrScheme>
    <a:fontScheme name="Statens legemiddelverk">
      <a:majorFont>
        <a:latin typeface="Calibri"/>
        <a:ea typeface=""/>
        <a:cs typeface=""/>
      </a:majorFont>
      <a:minorFont>
        <a:latin typeface="Calibr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emiddelverket_fotografi_ENG_16_9 - 2019" id="{2B3E46DB-900D-41C6-B4EE-CDDA5B00EA7B}" vid="{35012B7F-C752-4575-AAD7-689704B8C5F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Engelsk SLV widescreen-mal med bildeforside</Template>
  <TotalTime>248</TotalTime>
  <Words>709</Words>
  <Application>Microsoft Office PowerPoint</Application>
  <PresentationFormat>On-screen Show (16:9)</PresentationFormat>
  <Paragraphs>61</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Office-tema</vt:lpstr>
      <vt:lpstr>Vigilyze as the main tool in national signal detection in Norway</vt:lpstr>
      <vt:lpstr>Our challenges in national signal detection</vt:lpstr>
      <vt:lpstr>PowerPoint Presentation</vt:lpstr>
      <vt:lpstr>PowerPoint Presentation</vt:lpstr>
      <vt:lpstr>PowerPoint Presentation</vt:lpstr>
      <vt:lpstr>PowerPoint Presentation</vt:lpstr>
      <vt:lpstr>Why Vigilyze as our main tool for national signal detection</vt:lpstr>
      <vt:lpstr>PowerPoint Presentation</vt:lpstr>
    </vt:vector>
  </TitlesOfParts>
  <Company>Statens Legemiddelverk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Magnus Opsahl</dc:creator>
  <cp:lastModifiedBy>Victoria Namujju</cp:lastModifiedBy>
  <cp:revision>21</cp:revision>
  <dcterms:created xsi:type="dcterms:W3CDTF">2019-09-05T07:02:37Z</dcterms:created>
  <dcterms:modified xsi:type="dcterms:W3CDTF">2020-11-19T12:54:38Z</dcterms:modified>
</cp:coreProperties>
</file>